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0" r:id="rId6"/>
    <p:sldId id="260" r:id="rId7"/>
    <p:sldId id="259" r:id="rId8"/>
    <p:sldId id="265" r:id="rId9"/>
    <p:sldId id="266" r:id="rId10"/>
    <p:sldId id="267" r:id="rId11"/>
    <p:sldId id="268" r:id="rId12"/>
    <p:sldId id="269" r:id="rId13"/>
    <p:sldId id="262" r:id="rId14"/>
    <p:sldId id="263" r:id="rId15"/>
    <p:sldId id="261" r:id="rId16"/>
    <p:sldId id="274" r:id="rId17"/>
    <p:sldId id="275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46982-0243-43DD-A13D-EF9E3AB7994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64F04C3-06B8-4A34-98A4-479495B5C129}">
      <dgm:prSet/>
      <dgm:spPr/>
      <dgm:t>
        <a:bodyPr/>
        <a:lstStyle/>
        <a:p>
          <a:pPr rtl="0"/>
          <a:r>
            <a:rPr lang="es-HN" dirty="0"/>
            <a:t>Complicaciones</a:t>
          </a:r>
        </a:p>
      </dgm:t>
    </dgm:pt>
    <dgm:pt modelId="{E6CBFFDB-4B71-48A6-8E79-705952C4F2E2}" type="parTrans" cxnId="{F5C43A63-F35B-45BA-ADA7-B91E2E142373}">
      <dgm:prSet/>
      <dgm:spPr/>
      <dgm:t>
        <a:bodyPr/>
        <a:lstStyle/>
        <a:p>
          <a:endParaRPr lang="es-ES"/>
        </a:p>
      </dgm:t>
    </dgm:pt>
    <dgm:pt modelId="{14A1E971-1A44-4304-86A1-80BCE6C34877}" type="sibTrans" cxnId="{F5C43A63-F35B-45BA-ADA7-B91E2E142373}">
      <dgm:prSet/>
      <dgm:spPr/>
      <dgm:t>
        <a:bodyPr/>
        <a:lstStyle/>
        <a:p>
          <a:endParaRPr lang="es-ES"/>
        </a:p>
      </dgm:t>
    </dgm:pt>
    <dgm:pt modelId="{13B4093E-F296-4838-81BB-5D5BB86DF4EF}">
      <dgm:prSet/>
      <dgm:spPr/>
      <dgm:t>
        <a:bodyPr/>
        <a:lstStyle/>
        <a:p>
          <a:pPr rtl="0"/>
          <a:r>
            <a:rPr lang="es-HN"/>
            <a:t>Páncreas</a:t>
          </a:r>
        </a:p>
      </dgm:t>
    </dgm:pt>
    <dgm:pt modelId="{B5B9EF7A-A650-4ECE-A6B5-CA7FB4A37FE9}" type="parTrans" cxnId="{21F906A5-42A9-4DB4-8536-B13411D23185}">
      <dgm:prSet/>
      <dgm:spPr/>
      <dgm:t>
        <a:bodyPr/>
        <a:lstStyle/>
        <a:p>
          <a:endParaRPr lang="es-ES"/>
        </a:p>
      </dgm:t>
    </dgm:pt>
    <dgm:pt modelId="{36785564-5140-45D9-A9DC-337A2E109A9D}" type="sibTrans" cxnId="{21F906A5-42A9-4DB4-8536-B13411D23185}">
      <dgm:prSet/>
      <dgm:spPr/>
      <dgm:t>
        <a:bodyPr/>
        <a:lstStyle/>
        <a:p>
          <a:endParaRPr lang="es-ES"/>
        </a:p>
      </dgm:t>
    </dgm:pt>
    <dgm:pt modelId="{0C30C177-D4B8-4B23-B1C3-A27DA37CE62F}">
      <dgm:prSet/>
      <dgm:spPr/>
      <dgm:t>
        <a:bodyPr/>
        <a:lstStyle/>
        <a:p>
          <a:pPr rtl="0"/>
          <a:r>
            <a:rPr lang="es-HN"/>
            <a:t>Los testículos(presentándose orquitis en un 25-40 % de los varones postpuberales afectados).</a:t>
          </a:r>
        </a:p>
      </dgm:t>
    </dgm:pt>
    <dgm:pt modelId="{02597C96-22A9-4529-B662-CC4D3B7A8FA3}" type="parTrans" cxnId="{AEB843F4-114F-4EC5-BDE8-F75C0CA61568}">
      <dgm:prSet/>
      <dgm:spPr/>
      <dgm:t>
        <a:bodyPr/>
        <a:lstStyle/>
        <a:p>
          <a:endParaRPr lang="es-ES"/>
        </a:p>
      </dgm:t>
    </dgm:pt>
    <dgm:pt modelId="{BB5D623D-AF6B-4770-8436-4CA4B3BE54A1}" type="sibTrans" cxnId="{AEB843F4-114F-4EC5-BDE8-F75C0CA61568}">
      <dgm:prSet/>
      <dgm:spPr/>
      <dgm:t>
        <a:bodyPr/>
        <a:lstStyle/>
        <a:p>
          <a:endParaRPr lang="es-ES"/>
        </a:p>
      </dgm:t>
    </dgm:pt>
    <dgm:pt modelId="{38D04BA3-91E5-46E5-A580-5787C5CFC8C6}">
      <dgm:prSet/>
      <dgm:spPr/>
      <dgm:t>
        <a:bodyPr/>
        <a:lstStyle/>
        <a:p>
          <a:pPr rtl="0"/>
          <a:r>
            <a:rPr lang="es-HN" dirty="0"/>
            <a:t>Ovarios.</a:t>
          </a:r>
        </a:p>
      </dgm:t>
    </dgm:pt>
    <dgm:pt modelId="{A8C5E080-EBA5-464A-A2C3-47902D1CCB7F}" type="parTrans" cxnId="{0946126A-385B-4D6D-96B2-FDEF2F591E91}">
      <dgm:prSet/>
      <dgm:spPr/>
      <dgm:t>
        <a:bodyPr/>
        <a:lstStyle/>
        <a:p>
          <a:endParaRPr lang="es-ES"/>
        </a:p>
      </dgm:t>
    </dgm:pt>
    <dgm:pt modelId="{6601B3CE-3FA0-425E-8080-687993C53166}" type="sibTrans" cxnId="{0946126A-385B-4D6D-96B2-FDEF2F591E91}">
      <dgm:prSet/>
      <dgm:spPr/>
      <dgm:t>
        <a:bodyPr/>
        <a:lstStyle/>
        <a:p>
          <a:endParaRPr lang="es-ES"/>
        </a:p>
      </dgm:t>
    </dgm:pt>
    <dgm:pt modelId="{9BF43A5C-B776-488C-B615-F741717CED90}">
      <dgm:prSet/>
      <dgm:spPr/>
      <dgm:t>
        <a:bodyPr/>
        <a:lstStyle/>
        <a:p>
          <a:pPr rtl="0"/>
          <a:r>
            <a:rPr lang="es-HN" dirty="0"/>
            <a:t>Meningitis Aséptica.</a:t>
          </a:r>
        </a:p>
      </dgm:t>
    </dgm:pt>
    <dgm:pt modelId="{94EBE473-E22F-4B50-A674-7DD21AB0C7F2}" type="parTrans" cxnId="{791430F9-5F41-4315-A909-343C2ADC2F48}">
      <dgm:prSet/>
      <dgm:spPr/>
      <dgm:t>
        <a:bodyPr/>
        <a:lstStyle/>
        <a:p>
          <a:endParaRPr lang="es-ES"/>
        </a:p>
      </dgm:t>
    </dgm:pt>
    <dgm:pt modelId="{86DDBB36-574A-4872-8C2E-F23BB1095062}" type="sibTrans" cxnId="{791430F9-5F41-4315-A909-343C2ADC2F48}">
      <dgm:prSet/>
      <dgm:spPr/>
      <dgm:t>
        <a:bodyPr/>
        <a:lstStyle/>
        <a:p>
          <a:endParaRPr lang="es-ES"/>
        </a:p>
      </dgm:t>
    </dgm:pt>
    <dgm:pt modelId="{A84D0FC5-7CDE-4FF3-A708-EB862A3F9B54}" type="pres">
      <dgm:prSet presAssocID="{6AB46982-0243-43DD-A13D-EF9E3AB79947}" presName="linearFlow" presStyleCnt="0">
        <dgm:presLayoutVars>
          <dgm:dir/>
          <dgm:animLvl val="lvl"/>
          <dgm:resizeHandles val="exact"/>
        </dgm:presLayoutVars>
      </dgm:prSet>
      <dgm:spPr/>
    </dgm:pt>
    <dgm:pt modelId="{64AD7526-BDA2-45C8-8396-97F7626E6AA4}" type="pres">
      <dgm:prSet presAssocID="{564F04C3-06B8-4A34-98A4-479495B5C129}" presName="composite" presStyleCnt="0"/>
      <dgm:spPr/>
    </dgm:pt>
    <dgm:pt modelId="{2F2DC8A6-ED9F-4A9A-A321-E1F2CAE0F09B}" type="pres">
      <dgm:prSet presAssocID="{564F04C3-06B8-4A34-98A4-479495B5C129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70889B3A-0147-48DE-AAB7-5648C6B38FCB}" type="pres">
      <dgm:prSet presAssocID="{564F04C3-06B8-4A34-98A4-479495B5C129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46723520-F33C-4212-BDBD-F5E2F389EB46}" type="presOf" srcId="{38D04BA3-91E5-46E5-A580-5787C5CFC8C6}" destId="{70889B3A-0147-48DE-AAB7-5648C6B38FCB}" srcOrd="0" destOrd="2" presId="urn:microsoft.com/office/officeart/2005/8/layout/chevron2"/>
    <dgm:cxn modelId="{43D7E930-2078-4AD6-B4AC-CE03C0BDA0FA}" type="presOf" srcId="{564F04C3-06B8-4A34-98A4-479495B5C129}" destId="{2F2DC8A6-ED9F-4A9A-A321-E1F2CAE0F09B}" srcOrd="0" destOrd="0" presId="urn:microsoft.com/office/officeart/2005/8/layout/chevron2"/>
    <dgm:cxn modelId="{549C1763-4A8A-4A9C-9EAF-37E655858C0D}" type="presOf" srcId="{9BF43A5C-B776-488C-B615-F741717CED90}" destId="{70889B3A-0147-48DE-AAB7-5648C6B38FCB}" srcOrd="0" destOrd="3" presId="urn:microsoft.com/office/officeart/2005/8/layout/chevron2"/>
    <dgm:cxn modelId="{F5C43A63-F35B-45BA-ADA7-B91E2E142373}" srcId="{6AB46982-0243-43DD-A13D-EF9E3AB79947}" destId="{564F04C3-06B8-4A34-98A4-479495B5C129}" srcOrd="0" destOrd="0" parTransId="{E6CBFFDB-4B71-48A6-8E79-705952C4F2E2}" sibTransId="{14A1E971-1A44-4304-86A1-80BCE6C34877}"/>
    <dgm:cxn modelId="{0946126A-385B-4D6D-96B2-FDEF2F591E91}" srcId="{564F04C3-06B8-4A34-98A4-479495B5C129}" destId="{38D04BA3-91E5-46E5-A580-5787C5CFC8C6}" srcOrd="2" destOrd="0" parTransId="{A8C5E080-EBA5-464A-A2C3-47902D1CCB7F}" sibTransId="{6601B3CE-3FA0-425E-8080-687993C53166}"/>
    <dgm:cxn modelId="{6AF68FA1-8F58-4967-8A4E-FFB7542681EC}" type="presOf" srcId="{0C30C177-D4B8-4B23-B1C3-A27DA37CE62F}" destId="{70889B3A-0147-48DE-AAB7-5648C6B38FCB}" srcOrd="0" destOrd="1" presId="urn:microsoft.com/office/officeart/2005/8/layout/chevron2"/>
    <dgm:cxn modelId="{21F906A5-42A9-4DB4-8536-B13411D23185}" srcId="{564F04C3-06B8-4A34-98A4-479495B5C129}" destId="{13B4093E-F296-4838-81BB-5D5BB86DF4EF}" srcOrd="0" destOrd="0" parTransId="{B5B9EF7A-A650-4ECE-A6B5-CA7FB4A37FE9}" sibTransId="{36785564-5140-45D9-A9DC-337A2E109A9D}"/>
    <dgm:cxn modelId="{32E3FAC0-1823-4BBC-886A-666F2A19979F}" type="presOf" srcId="{6AB46982-0243-43DD-A13D-EF9E3AB79947}" destId="{A84D0FC5-7CDE-4FF3-A708-EB862A3F9B54}" srcOrd="0" destOrd="0" presId="urn:microsoft.com/office/officeart/2005/8/layout/chevron2"/>
    <dgm:cxn modelId="{1FB161DF-8146-41FA-A5B0-C4EC76834BC5}" type="presOf" srcId="{13B4093E-F296-4838-81BB-5D5BB86DF4EF}" destId="{70889B3A-0147-48DE-AAB7-5648C6B38FCB}" srcOrd="0" destOrd="0" presId="urn:microsoft.com/office/officeart/2005/8/layout/chevron2"/>
    <dgm:cxn modelId="{AEB843F4-114F-4EC5-BDE8-F75C0CA61568}" srcId="{564F04C3-06B8-4A34-98A4-479495B5C129}" destId="{0C30C177-D4B8-4B23-B1C3-A27DA37CE62F}" srcOrd="1" destOrd="0" parTransId="{02597C96-22A9-4529-B662-CC4D3B7A8FA3}" sibTransId="{BB5D623D-AF6B-4770-8436-4CA4B3BE54A1}"/>
    <dgm:cxn modelId="{791430F9-5F41-4315-A909-343C2ADC2F48}" srcId="{564F04C3-06B8-4A34-98A4-479495B5C129}" destId="{9BF43A5C-B776-488C-B615-F741717CED90}" srcOrd="3" destOrd="0" parTransId="{94EBE473-E22F-4B50-A674-7DD21AB0C7F2}" sibTransId="{86DDBB36-574A-4872-8C2E-F23BB1095062}"/>
    <dgm:cxn modelId="{2DC8A85F-9872-4412-B791-C7D81CF8EFAE}" type="presParOf" srcId="{A84D0FC5-7CDE-4FF3-A708-EB862A3F9B54}" destId="{64AD7526-BDA2-45C8-8396-97F7626E6AA4}" srcOrd="0" destOrd="0" presId="urn:microsoft.com/office/officeart/2005/8/layout/chevron2"/>
    <dgm:cxn modelId="{DC89A450-AE4B-4DEF-A9E7-9D768E0556F8}" type="presParOf" srcId="{64AD7526-BDA2-45C8-8396-97F7626E6AA4}" destId="{2F2DC8A6-ED9F-4A9A-A321-E1F2CAE0F09B}" srcOrd="0" destOrd="0" presId="urn:microsoft.com/office/officeart/2005/8/layout/chevron2"/>
    <dgm:cxn modelId="{40799659-CC01-4ADA-95F3-5D7502D75F4E}" type="presParOf" srcId="{64AD7526-BDA2-45C8-8396-97F7626E6AA4}" destId="{70889B3A-0147-48DE-AAB7-5648C6B38F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A50487-9299-4816-9F42-71B883A6A9D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HN"/>
        </a:p>
      </dgm:t>
    </dgm:pt>
    <dgm:pt modelId="{C1EFC63F-0EB8-4F4E-BE57-5C788311E3AE}">
      <dgm:prSet custT="1"/>
      <dgm:spPr/>
      <dgm:t>
        <a:bodyPr/>
        <a:lstStyle/>
        <a:p>
          <a:r>
            <a:rPr lang="es-HN" sz="1600" dirty="0"/>
            <a:t>Aislamiento de tipo respiratorio (uso de mascarilla):</a:t>
          </a:r>
        </a:p>
      </dgm:t>
    </dgm:pt>
    <dgm:pt modelId="{382453B4-35F6-4D7F-9480-B49C9442B869}" type="parTrans" cxnId="{DA58B751-017A-416B-9B44-951C419FE745}">
      <dgm:prSet/>
      <dgm:spPr/>
      <dgm:t>
        <a:bodyPr/>
        <a:lstStyle/>
        <a:p>
          <a:endParaRPr lang="es-HN" sz="2000"/>
        </a:p>
      </dgm:t>
    </dgm:pt>
    <dgm:pt modelId="{A7AAF16E-D218-48CC-82AC-CB73DBB6DFC7}" type="sibTrans" cxnId="{DA58B751-017A-416B-9B44-951C419FE745}">
      <dgm:prSet/>
      <dgm:spPr/>
      <dgm:t>
        <a:bodyPr/>
        <a:lstStyle/>
        <a:p>
          <a:endParaRPr lang="es-HN" sz="2000"/>
        </a:p>
      </dgm:t>
    </dgm:pt>
    <dgm:pt modelId="{DAD26A4B-59A4-4004-8B19-68CEE58E1C10}">
      <dgm:prSet custT="1"/>
      <dgm:spPr/>
      <dgm:t>
        <a:bodyPr/>
        <a:lstStyle/>
        <a:p>
          <a:r>
            <a:rPr lang="es-HN" sz="1000" dirty="0"/>
            <a:t>La persona enferma no debe acudir a la escuela o a su lugar de trabajo durante el periodo de transmisibilidad. </a:t>
          </a:r>
        </a:p>
      </dgm:t>
    </dgm:pt>
    <dgm:pt modelId="{8F657450-6292-4A16-AD69-A686C2B7BC48}" type="parTrans" cxnId="{3EF5B7FD-01C7-4360-ABD4-8A75EDEFF5AB}">
      <dgm:prSet/>
      <dgm:spPr/>
      <dgm:t>
        <a:bodyPr/>
        <a:lstStyle/>
        <a:p>
          <a:endParaRPr lang="es-HN" sz="2000"/>
        </a:p>
      </dgm:t>
    </dgm:pt>
    <dgm:pt modelId="{D2F0BE2E-8649-4A85-996C-4820FFCFD2F4}" type="sibTrans" cxnId="{3EF5B7FD-01C7-4360-ABD4-8A75EDEFF5AB}">
      <dgm:prSet/>
      <dgm:spPr/>
      <dgm:t>
        <a:bodyPr/>
        <a:lstStyle/>
        <a:p>
          <a:endParaRPr lang="es-HN" sz="2000"/>
        </a:p>
      </dgm:t>
    </dgm:pt>
    <dgm:pt modelId="{83E03E29-DDF3-4325-8D1A-AAD0D85CF731}">
      <dgm:prSet custT="1"/>
      <dgm:spPr/>
      <dgm:t>
        <a:bodyPr/>
        <a:lstStyle/>
        <a:p>
          <a:r>
            <a:rPr lang="es-HN" sz="1600"/>
            <a:t>Medidas de control de los contactos: </a:t>
          </a:r>
        </a:p>
      </dgm:t>
    </dgm:pt>
    <dgm:pt modelId="{D956F38E-4D9A-472D-97A9-4C1BB3BF462D}" type="parTrans" cxnId="{AC658A63-7702-4529-9796-452761C8F6F2}">
      <dgm:prSet/>
      <dgm:spPr/>
      <dgm:t>
        <a:bodyPr/>
        <a:lstStyle/>
        <a:p>
          <a:endParaRPr lang="es-HN" sz="2000"/>
        </a:p>
      </dgm:t>
    </dgm:pt>
    <dgm:pt modelId="{9AD31FD0-69D4-47AA-BAA0-CA0108D93728}" type="sibTrans" cxnId="{AC658A63-7702-4529-9796-452761C8F6F2}">
      <dgm:prSet/>
      <dgm:spPr/>
      <dgm:t>
        <a:bodyPr/>
        <a:lstStyle/>
        <a:p>
          <a:endParaRPr lang="es-HN" sz="2000"/>
        </a:p>
      </dgm:t>
    </dgm:pt>
    <dgm:pt modelId="{DCA064A2-8F86-4C43-AE78-E25A937ABBAC}">
      <dgm:prSet custT="1"/>
      <dgm:spPr/>
      <dgm:t>
        <a:bodyPr/>
        <a:lstStyle/>
        <a:p>
          <a:r>
            <a:rPr lang="es-HN" sz="1000"/>
            <a:t>localización y seguimiento de los contactos, es decir las personas expuestas a un caso durante su período de infectividad. </a:t>
          </a:r>
        </a:p>
      </dgm:t>
    </dgm:pt>
    <dgm:pt modelId="{ED1CEBCF-6280-4A7A-84E4-9BB55BA1041E}" type="parTrans" cxnId="{429ED572-CF6E-4F56-BCED-D17ED37DFA41}">
      <dgm:prSet/>
      <dgm:spPr/>
      <dgm:t>
        <a:bodyPr/>
        <a:lstStyle/>
        <a:p>
          <a:endParaRPr lang="es-HN" sz="2000"/>
        </a:p>
      </dgm:t>
    </dgm:pt>
    <dgm:pt modelId="{CEA9CB14-D404-49C2-984D-04D36A85796D}" type="sibTrans" cxnId="{429ED572-CF6E-4F56-BCED-D17ED37DFA41}">
      <dgm:prSet/>
      <dgm:spPr/>
      <dgm:t>
        <a:bodyPr/>
        <a:lstStyle/>
        <a:p>
          <a:endParaRPr lang="es-HN" sz="2000"/>
        </a:p>
      </dgm:t>
    </dgm:pt>
    <dgm:pt modelId="{7FD2A333-8D26-42ED-9089-FE3F6908CE64}">
      <dgm:prSet custT="1"/>
      <dgm:spPr/>
      <dgm:t>
        <a:bodyPr/>
        <a:lstStyle/>
        <a:p>
          <a:r>
            <a:rPr lang="es-HN" sz="1000" dirty="0"/>
            <a:t>Investigar sus antecedentes de vacunación. mediante solicitud del carnet de vacunación o comprobante en el registro de vacunación. </a:t>
          </a:r>
        </a:p>
      </dgm:t>
    </dgm:pt>
    <dgm:pt modelId="{98A6A0D7-5FFF-475B-B052-68EB7FE1A2F0}" type="parTrans" cxnId="{937C6FA3-D2D6-4764-9B03-6DFB02B2DF3B}">
      <dgm:prSet/>
      <dgm:spPr/>
      <dgm:t>
        <a:bodyPr/>
        <a:lstStyle/>
        <a:p>
          <a:endParaRPr lang="es-HN" sz="2000"/>
        </a:p>
      </dgm:t>
    </dgm:pt>
    <dgm:pt modelId="{70B671C7-559D-49AA-83B9-DD78C47CE748}" type="sibTrans" cxnId="{937C6FA3-D2D6-4764-9B03-6DFB02B2DF3B}">
      <dgm:prSet/>
      <dgm:spPr/>
      <dgm:t>
        <a:bodyPr/>
        <a:lstStyle/>
        <a:p>
          <a:endParaRPr lang="es-HN" sz="2000"/>
        </a:p>
      </dgm:t>
    </dgm:pt>
    <dgm:pt modelId="{9ECC8512-89B7-4E09-A7EE-FF61856F5209}">
      <dgm:prSet custT="1"/>
      <dgm:spPr/>
      <dgm:t>
        <a:bodyPr/>
        <a:lstStyle/>
        <a:p>
          <a:r>
            <a:rPr lang="es-HN" sz="1600" dirty="0"/>
            <a:t>Alertar al personal de salud y la población sobre el incremento de casos de Parotiditis</a:t>
          </a:r>
        </a:p>
      </dgm:t>
    </dgm:pt>
    <dgm:pt modelId="{A2D516EC-62A6-423A-BB3F-7834AB5D8A7A}" type="parTrans" cxnId="{FE3162AF-5008-4558-97E2-4CEC86B3FD85}">
      <dgm:prSet/>
      <dgm:spPr/>
      <dgm:t>
        <a:bodyPr/>
        <a:lstStyle/>
        <a:p>
          <a:endParaRPr lang="es-HN" sz="2000"/>
        </a:p>
      </dgm:t>
    </dgm:pt>
    <dgm:pt modelId="{9C07D65B-AB89-440F-BEF8-832CC79DCC25}" type="sibTrans" cxnId="{FE3162AF-5008-4558-97E2-4CEC86B3FD85}">
      <dgm:prSet/>
      <dgm:spPr/>
      <dgm:t>
        <a:bodyPr/>
        <a:lstStyle/>
        <a:p>
          <a:endParaRPr lang="es-HN" sz="2000"/>
        </a:p>
      </dgm:t>
    </dgm:pt>
    <dgm:pt modelId="{A873E8C5-DFFC-49B8-809E-73383442D816}">
      <dgm:prSet custT="1"/>
      <dgm:spPr/>
      <dgm:t>
        <a:bodyPr/>
        <a:lstStyle/>
        <a:p>
          <a:r>
            <a:rPr lang="es-HN" sz="1000" dirty="0"/>
            <a:t>Lavado continuo de las manos y utilización de alcohol gel.</a:t>
          </a:r>
        </a:p>
      </dgm:t>
    </dgm:pt>
    <dgm:pt modelId="{592F3713-DCB1-46FA-870F-FD1DA8D1F56F}" type="parTrans" cxnId="{44173F3D-AAAD-4344-8940-0E901F77041A}">
      <dgm:prSet/>
      <dgm:spPr/>
      <dgm:t>
        <a:bodyPr/>
        <a:lstStyle/>
        <a:p>
          <a:endParaRPr lang="es-HN" sz="2000"/>
        </a:p>
      </dgm:t>
    </dgm:pt>
    <dgm:pt modelId="{3AA52743-8AC6-4126-8C16-CC9360506807}" type="sibTrans" cxnId="{44173F3D-AAAD-4344-8940-0E901F77041A}">
      <dgm:prSet/>
      <dgm:spPr/>
      <dgm:t>
        <a:bodyPr/>
        <a:lstStyle/>
        <a:p>
          <a:endParaRPr lang="es-HN" sz="2000"/>
        </a:p>
      </dgm:t>
    </dgm:pt>
    <dgm:pt modelId="{B363F8E9-9483-47B4-AD17-6B4323CAA10A}">
      <dgm:prSet custT="1"/>
      <dgm:spPr/>
      <dgm:t>
        <a:bodyPr/>
        <a:lstStyle/>
        <a:p>
          <a:r>
            <a:rPr lang="es-HN" sz="1000" dirty="0"/>
            <a:t>Limpieza del área de trabajo de un paciente diagnosticado con Parotiditis.</a:t>
          </a:r>
        </a:p>
      </dgm:t>
    </dgm:pt>
    <dgm:pt modelId="{AE756138-0579-4789-A55C-A62CE13F657B}" type="parTrans" cxnId="{EC46DEFF-2379-4AA9-ACCF-301B2DFFA432}">
      <dgm:prSet/>
      <dgm:spPr/>
      <dgm:t>
        <a:bodyPr/>
        <a:lstStyle/>
        <a:p>
          <a:endParaRPr lang="es-ES" sz="2000"/>
        </a:p>
      </dgm:t>
    </dgm:pt>
    <dgm:pt modelId="{2F274A03-928D-4375-9310-54D423A096A2}" type="sibTrans" cxnId="{EC46DEFF-2379-4AA9-ACCF-301B2DFFA432}">
      <dgm:prSet/>
      <dgm:spPr/>
      <dgm:t>
        <a:bodyPr/>
        <a:lstStyle/>
        <a:p>
          <a:endParaRPr lang="es-ES" sz="2000"/>
        </a:p>
      </dgm:t>
    </dgm:pt>
    <dgm:pt modelId="{2D7146DD-FD39-447B-A037-77D24E174BDF}" type="pres">
      <dgm:prSet presAssocID="{5AA50487-9299-4816-9F42-71B883A6A9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304FC5-FB73-4A1E-819C-38278730C93F}" type="pres">
      <dgm:prSet presAssocID="{C1EFC63F-0EB8-4F4E-BE57-5C788311E3AE}" presName="root" presStyleCnt="0"/>
      <dgm:spPr/>
    </dgm:pt>
    <dgm:pt modelId="{1EBE4705-835F-4AED-AE9A-474070FB7243}" type="pres">
      <dgm:prSet presAssocID="{C1EFC63F-0EB8-4F4E-BE57-5C788311E3AE}" presName="rootComposite" presStyleCnt="0"/>
      <dgm:spPr/>
    </dgm:pt>
    <dgm:pt modelId="{3B118A5D-178D-4266-AD86-B76FB99F207B}" type="pres">
      <dgm:prSet presAssocID="{C1EFC63F-0EB8-4F4E-BE57-5C788311E3AE}" presName="rootText" presStyleLbl="node1" presStyleIdx="0" presStyleCnt="3"/>
      <dgm:spPr/>
    </dgm:pt>
    <dgm:pt modelId="{145CB7FB-7CF4-4690-9B32-7EE93D1A2E30}" type="pres">
      <dgm:prSet presAssocID="{C1EFC63F-0EB8-4F4E-BE57-5C788311E3AE}" presName="rootConnector" presStyleLbl="node1" presStyleIdx="0" presStyleCnt="3"/>
      <dgm:spPr/>
    </dgm:pt>
    <dgm:pt modelId="{8AAEF260-2028-4E8B-A5F4-C239878BF094}" type="pres">
      <dgm:prSet presAssocID="{C1EFC63F-0EB8-4F4E-BE57-5C788311E3AE}" presName="childShape" presStyleCnt="0"/>
      <dgm:spPr/>
    </dgm:pt>
    <dgm:pt modelId="{9578B9D3-7E03-44F2-A091-ABEACAF2DB29}" type="pres">
      <dgm:prSet presAssocID="{8F657450-6292-4A16-AD69-A686C2B7BC48}" presName="Name13" presStyleLbl="parChTrans1D2" presStyleIdx="0" presStyleCnt="5"/>
      <dgm:spPr/>
    </dgm:pt>
    <dgm:pt modelId="{434B4815-9417-49B3-BB43-FB588BAB020C}" type="pres">
      <dgm:prSet presAssocID="{DAD26A4B-59A4-4004-8B19-68CEE58E1C10}" presName="childText" presStyleLbl="bgAcc1" presStyleIdx="0" presStyleCnt="5">
        <dgm:presLayoutVars>
          <dgm:bulletEnabled val="1"/>
        </dgm:presLayoutVars>
      </dgm:prSet>
      <dgm:spPr/>
    </dgm:pt>
    <dgm:pt modelId="{C6C82226-E1B3-4049-8714-29B182C8DA17}" type="pres">
      <dgm:prSet presAssocID="{592F3713-DCB1-46FA-870F-FD1DA8D1F56F}" presName="Name13" presStyleLbl="parChTrans1D2" presStyleIdx="1" presStyleCnt="5"/>
      <dgm:spPr/>
    </dgm:pt>
    <dgm:pt modelId="{00175A5F-87D9-4E4E-BEC7-FBA79DF47B35}" type="pres">
      <dgm:prSet presAssocID="{A873E8C5-DFFC-49B8-809E-73383442D816}" presName="childText" presStyleLbl="bgAcc1" presStyleIdx="1" presStyleCnt="5">
        <dgm:presLayoutVars>
          <dgm:bulletEnabled val="1"/>
        </dgm:presLayoutVars>
      </dgm:prSet>
      <dgm:spPr/>
    </dgm:pt>
    <dgm:pt modelId="{68AA7654-9D27-44E4-974A-0438EEEC8984}" type="pres">
      <dgm:prSet presAssocID="{AE756138-0579-4789-A55C-A62CE13F657B}" presName="Name13" presStyleLbl="parChTrans1D2" presStyleIdx="2" presStyleCnt="5"/>
      <dgm:spPr/>
    </dgm:pt>
    <dgm:pt modelId="{1EB46C2A-612F-4C34-A4B8-14E3FB4560BD}" type="pres">
      <dgm:prSet presAssocID="{B363F8E9-9483-47B4-AD17-6B4323CAA10A}" presName="childText" presStyleLbl="bgAcc1" presStyleIdx="2" presStyleCnt="5">
        <dgm:presLayoutVars>
          <dgm:bulletEnabled val="1"/>
        </dgm:presLayoutVars>
      </dgm:prSet>
      <dgm:spPr/>
    </dgm:pt>
    <dgm:pt modelId="{BBDF6536-C588-499B-A04B-98AEB2D068CC}" type="pres">
      <dgm:prSet presAssocID="{83E03E29-DDF3-4325-8D1A-AAD0D85CF731}" presName="root" presStyleCnt="0"/>
      <dgm:spPr/>
    </dgm:pt>
    <dgm:pt modelId="{C4EA3837-DE2E-4578-A8EB-6C0D91126413}" type="pres">
      <dgm:prSet presAssocID="{83E03E29-DDF3-4325-8D1A-AAD0D85CF731}" presName="rootComposite" presStyleCnt="0"/>
      <dgm:spPr/>
    </dgm:pt>
    <dgm:pt modelId="{C9E383FE-7F94-411C-B0BC-3DCFEA295CCF}" type="pres">
      <dgm:prSet presAssocID="{83E03E29-DDF3-4325-8D1A-AAD0D85CF731}" presName="rootText" presStyleLbl="node1" presStyleIdx="1" presStyleCnt="3"/>
      <dgm:spPr/>
    </dgm:pt>
    <dgm:pt modelId="{897E3297-7CA3-4020-8035-BCD045B9CD49}" type="pres">
      <dgm:prSet presAssocID="{83E03E29-DDF3-4325-8D1A-AAD0D85CF731}" presName="rootConnector" presStyleLbl="node1" presStyleIdx="1" presStyleCnt="3"/>
      <dgm:spPr/>
    </dgm:pt>
    <dgm:pt modelId="{9829E895-66E8-45D2-A8C5-81E54306BB0A}" type="pres">
      <dgm:prSet presAssocID="{83E03E29-DDF3-4325-8D1A-AAD0D85CF731}" presName="childShape" presStyleCnt="0"/>
      <dgm:spPr/>
    </dgm:pt>
    <dgm:pt modelId="{E73473D2-DA08-4ADC-AA67-8F504A60B2A6}" type="pres">
      <dgm:prSet presAssocID="{ED1CEBCF-6280-4A7A-84E4-9BB55BA1041E}" presName="Name13" presStyleLbl="parChTrans1D2" presStyleIdx="3" presStyleCnt="5"/>
      <dgm:spPr/>
    </dgm:pt>
    <dgm:pt modelId="{B2A6B0BF-50CB-458B-83C7-591F00B6BD0C}" type="pres">
      <dgm:prSet presAssocID="{DCA064A2-8F86-4C43-AE78-E25A937ABBAC}" presName="childText" presStyleLbl="bgAcc1" presStyleIdx="3" presStyleCnt="5">
        <dgm:presLayoutVars>
          <dgm:bulletEnabled val="1"/>
        </dgm:presLayoutVars>
      </dgm:prSet>
      <dgm:spPr/>
    </dgm:pt>
    <dgm:pt modelId="{6FFDDFD7-D886-4A49-8C3C-D1751213A949}" type="pres">
      <dgm:prSet presAssocID="{98A6A0D7-5FFF-475B-B052-68EB7FE1A2F0}" presName="Name13" presStyleLbl="parChTrans1D2" presStyleIdx="4" presStyleCnt="5"/>
      <dgm:spPr/>
    </dgm:pt>
    <dgm:pt modelId="{CDA12D69-75EF-43B7-A155-E30AB54BE379}" type="pres">
      <dgm:prSet presAssocID="{7FD2A333-8D26-42ED-9089-FE3F6908CE64}" presName="childText" presStyleLbl="bgAcc1" presStyleIdx="4" presStyleCnt="5">
        <dgm:presLayoutVars>
          <dgm:bulletEnabled val="1"/>
        </dgm:presLayoutVars>
      </dgm:prSet>
      <dgm:spPr/>
    </dgm:pt>
    <dgm:pt modelId="{E3126B74-9D9E-4FA9-8B3D-4C9BE76F51A6}" type="pres">
      <dgm:prSet presAssocID="{9ECC8512-89B7-4E09-A7EE-FF61856F5209}" presName="root" presStyleCnt="0"/>
      <dgm:spPr/>
    </dgm:pt>
    <dgm:pt modelId="{C78490E2-8C27-4352-A595-56D98F996D2F}" type="pres">
      <dgm:prSet presAssocID="{9ECC8512-89B7-4E09-A7EE-FF61856F5209}" presName="rootComposite" presStyleCnt="0"/>
      <dgm:spPr/>
    </dgm:pt>
    <dgm:pt modelId="{DAFC401C-1F1E-4A18-94EB-1CD7952E2F29}" type="pres">
      <dgm:prSet presAssocID="{9ECC8512-89B7-4E09-A7EE-FF61856F5209}" presName="rootText" presStyleLbl="node1" presStyleIdx="2" presStyleCnt="3" custScaleX="102760" custScaleY="122930"/>
      <dgm:spPr/>
    </dgm:pt>
    <dgm:pt modelId="{27C4A59B-6997-4198-B4D8-1E647ECBB198}" type="pres">
      <dgm:prSet presAssocID="{9ECC8512-89B7-4E09-A7EE-FF61856F5209}" presName="rootConnector" presStyleLbl="node1" presStyleIdx="2" presStyleCnt="3"/>
      <dgm:spPr/>
    </dgm:pt>
    <dgm:pt modelId="{BCA750EE-2501-40B0-9B38-BFB83E33BDF4}" type="pres">
      <dgm:prSet presAssocID="{9ECC8512-89B7-4E09-A7EE-FF61856F5209}" presName="childShape" presStyleCnt="0"/>
      <dgm:spPr/>
    </dgm:pt>
  </dgm:ptLst>
  <dgm:cxnLst>
    <dgm:cxn modelId="{959DF201-DC80-4278-B6FC-EB7BB77060C3}" type="presOf" srcId="{DAD26A4B-59A4-4004-8B19-68CEE58E1C10}" destId="{434B4815-9417-49B3-BB43-FB588BAB020C}" srcOrd="0" destOrd="0" presId="urn:microsoft.com/office/officeart/2005/8/layout/hierarchy3"/>
    <dgm:cxn modelId="{2F522D09-E39C-4382-BF6D-5F25F456B734}" type="presOf" srcId="{B363F8E9-9483-47B4-AD17-6B4323CAA10A}" destId="{1EB46C2A-612F-4C34-A4B8-14E3FB4560BD}" srcOrd="0" destOrd="0" presId="urn:microsoft.com/office/officeart/2005/8/layout/hierarchy3"/>
    <dgm:cxn modelId="{5E9FC10A-48A7-4C64-AECC-A81192CA6B3A}" type="presOf" srcId="{9ECC8512-89B7-4E09-A7EE-FF61856F5209}" destId="{27C4A59B-6997-4198-B4D8-1E647ECBB198}" srcOrd="1" destOrd="0" presId="urn:microsoft.com/office/officeart/2005/8/layout/hierarchy3"/>
    <dgm:cxn modelId="{D673840C-1921-485D-8087-11CD3A3743BC}" type="presOf" srcId="{83E03E29-DDF3-4325-8D1A-AAD0D85CF731}" destId="{C9E383FE-7F94-411C-B0BC-3DCFEA295CCF}" srcOrd="0" destOrd="0" presId="urn:microsoft.com/office/officeart/2005/8/layout/hierarchy3"/>
    <dgm:cxn modelId="{6B0A5033-5623-460D-9B5B-A147031D7108}" type="presOf" srcId="{9ECC8512-89B7-4E09-A7EE-FF61856F5209}" destId="{DAFC401C-1F1E-4A18-94EB-1CD7952E2F29}" srcOrd="0" destOrd="0" presId="urn:microsoft.com/office/officeart/2005/8/layout/hierarchy3"/>
    <dgm:cxn modelId="{44173F3D-AAAD-4344-8940-0E901F77041A}" srcId="{C1EFC63F-0EB8-4F4E-BE57-5C788311E3AE}" destId="{A873E8C5-DFFC-49B8-809E-73383442D816}" srcOrd="1" destOrd="0" parTransId="{592F3713-DCB1-46FA-870F-FD1DA8D1F56F}" sibTransId="{3AA52743-8AC6-4126-8C16-CC9360506807}"/>
    <dgm:cxn modelId="{9EE0F93D-FDFF-4766-942F-C1E578D18743}" type="presOf" srcId="{5AA50487-9299-4816-9F42-71B883A6A9DC}" destId="{2D7146DD-FD39-447B-A037-77D24E174BDF}" srcOrd="0" destOrd="0" presId="urn:microsoft.com/office/officeart/2005/8/layout/hierarchy3"/>
    <dgm:cxn modelId="{1A0E0E5B-7419-4905-8483-B1CB7E44F452}" type="presOf" srcId="{98A6A0D7-5FFF-475B-B052-68EB7FE1A2F0}" destId="{6FFDDFD7-D886-4A49-8C3C-D1751213A949}" srcOrd="0" destOrd="0" presId="urn:microsoft.com/office/officeart/2005/8/layout/hierarchy3"/>
    <dgm:cxn modelId="{AC658A63-7702-4529-9796-452761C8F6F2}" srcId="{5AA50487-9299-4816-9F42-71B883A6A9DC}" destId="{83E03E29-DDF3-4325-8D1A-AAD0D85CF731}" srcOrd="1" destOrd="0" parTransId="{D956F38E-4D9A-472D-97A9-4C1BB3BF462D}" sibTransId="{9AD31FD0-69D4-47AA-BAA0-CA0108D93728}"/>
    <dgm:cxn modelId="{4D25A14A-7B53-430B-9BE6-B57662278CEB}" type="presOf" srcId="{DCA064A2-8F86-4C43-AE78-E25A937ABBAC}" destId="{B2A6B0BF-50CB-458B-83C7-591F00B6BD0C}" srcOrd="0" destOrd="0" presId="urn:microsoft.com/office/officeart/2005/8/layout/hierarchy3"/>
    <dgm:cxn modelId="{EF5F986C-A456-4157-9D01-7B57A08AC046}" type="presOf" srcId="{ED1CEBCF-6280-4A7A-84E4-9BB55BA1041E}" destId="{E73473D2-DA08-4ADC-AA67-8F504A60B2A6}" srcOrd="0" destOrd="0" presId="urn:microsoft.com/office/officeart/2005/8/layout/hierarchy3"/>
    <dgm:cxn modelId="{910AD34E-54F9-4CD5-BCC3-E476447269AA}" type="presOf" srcId="{8F657450-6292-4A16-AD69-A686C2B7BC48}" destId="{9578B9D3-7E03-44F2-A091-ABEACAF2DB29}" srcOrd="0" destOrd="0" presId="urn:microsoft.com/office/officeart/2005/8/layout/hierarchy3"/>
    <dgm:cxn modelId="{DA58B751-017A-416B-9B44-951C419FE745}" srcId="{5AA50487-9299-4816-9F42-71B883A6A9DC}" destId="{C1EFC63F-0EB8-4F4E-BE57-5C788311E3AE}" srcOrd="0" destOrd="0" parTransId="{382453B4-35F6-4D7F-9480-B49C9442B869}" sibTransId="{A7AAF16E-D218-48CC-82AC-CB73DBB6DFC7}"/>
    <dgm:cxn modelId="{429ED572-CF6E-4F56-BCED-D17ED37DFA41}" srcId="{83E03E29-DDF3-4325-8D1A-AAD0D85CF731}" destId="{DCA064A2-8F86-4C43-AE78-E25A937ABBAC}" srcOrd="0" destOrd="0" parTransId="{ED1CEBCF-6280-4A7A-84E4-9BB55BA1041E}" sibTransId="{CEA9CB14-D404-49C2-984D-04D36A85796D}"/>
    <dgm:cxn modelId="{18B2B959-0162-4236-991F-72BBB82CFECE}" type="presOf" srcId="{83E03E29-DDF3-4325-8D1A-AAD0D85CF731}" destId="{897E3297-7CA3-4020-8035-BCD045B9CD49}" srcOrd="1" destOrd="0" presId="urn:microsoft.com/office/officeart/2005/8/layout/hierarchy3"/>
    <dgm:cxn modelId="{FE64EB90-EB4F-4362-8A04-B4C2B0E185D6}" type="presOf" srcId="{7FD2A333-8D26-42ED-9089-FE3F6908CE64}" destId="{CDA12D69-75EF-43B7-A155-E30AB54BE379}" srcOrd="0" destOrd="0" presId="urn:microsoft.com/office/officeart/2005/8/layout/hierarchy3"/>
    <dgm:cxn modelId="{53D3ED97-FE81-488F-BB6D-CD81ADFEEAE7}" type="presOf" srcId="{AE756138-0579-4789-A55C-A62CE13F657B}" destId="{68AA7654-9D27-44E4-974A-0438EEEC8984}" srcOrd="0" destOrd="0" presId="urn:microsoft.com/office/officeart/2005/8/layout/hierarchy3"/>
    <dgm:cxn modelId="{937C6FA3-D2D6-4764-9B03-6DFB02B2DF3B}" srcId="{83E03E29-DDF3-4325-8D1A-AAD0D85CF731}" destId="{7FD2A333-8D26-42ED-9089-FE3F6908CE64}" srcOrd="1" destOrd="0" parTransId="{98A6A0D7-5FFF-475B-B052-68EB7FE1A2F0}" sibTransId="{70B671C7-559D-49AA-83B9-DD78C47CE748}"/>
    <dgm:cxn modelId="{F6F0FCAC-7AAB-44D6-8FD9-CA592233C928}" type="presOf" srcId="{C1EFC63F-0EB8-4F4E-BE57-5C788311E3AE}" destId="{3B118A5D-178D-4266-AD86-B76FB99F207B}" srcOrd="0" destOrd="0" presId="urn:microsoft.com/office/officeart/2005/8/layout/hierarchy3"/>
    <dgm:cxn modelId="{FE3162AF-5008-4558-97E2-4CEC86B3FD85}" srcId="{5AA50487-9299-4816-9F42-71B883A6A9DC}" destId="{9ECC8512-89B7-4E09-A7EE-FF61856F5209}" srcOrd="2" destOrd="0" parTransId="{A2D516EC-62A6-423A-BB3F-7834AB5D8A7A}" sibTransId="{9C07D65B-AB89-440F-BEF8-832CC79DCC25}"/>
    <dgm:cxn modelId="{31E2CFBD-5708-4FBC-926D-04C81AF4161E}" type="presOf" srcId="{592F3713-DCB1-46FA-870F-FD1DA8D1F56F}" destId="{C6C82226-E1B3-4049-8714-29B182C8DA17}" srcOrd="0" destOrd="0" presId="urn:microsoft.com/office/officeart/2005/8/layout/hierarchy3"/>
    <dgm:cxn modelId="{9A3819D8-1BDE-443F-9431-EC9F8EA9D2E3}" type="presOf" srcId="{A873E8C5-DFFC-49B8-809E-73383442D816}" destId="{00175A5F-87D9-4E4E-BEC7-FBA79DF47B35}" srcOrd="0" destOrd="0" presId="urn:microsoft.com/office/officeart/2005/8/layout/hierarchy3"/>
    <dgm:cxn modelId="{7E10F3EB-0E4D-45CB-8240-39E2998363FC}" type="presOf" srcId="{C1EFC63F-0EB8-4F4E-BE57-5C788311E3AE}" destId="{145CB7FB-7CF4-4690-9B32-7EE93D1A2E30}" srcOrd="1" destOrd="0" presId="urn:microsoft.com/office/officeart/2005/8/layout/hierarchy3"/>
    <dgm:cxn modelId="{3EF5B7FD-01C7-4360-ABD4-8A75EDEFF5AB}" srcId="{C1EFC63F-0EB8-4F4E-BE57-5C788311E3AE}" destId="{DAD26A4B-59A4-4004-8B19-68CEE58E1C10}" srcOrd="0" destOrd="0" parTransId="{8F657450-6292-4A16-AD69-A686C2B7BC48}" sibTransId="{D2F0BE2E-8649-4A85-996C-4820FFCFD2F4}"/>
    <dgm:cxn modelId="{EC46DEFF-2379-4AA9-ACCF-301B2DFFA432}" srcId="{C1EFC63F-0EB8-4F4E-BE57-5C788311E3AE}" destId="{B363F8E9-9483-47B4-AD17-6B4323CAA10A}" srcOrd="2" destOrd="0" parTransId="{AE756138-0579-4789-A55C-A62CE13F657B}" sibTransId="{2F274A03-928D-4375-9310-54D423A096A2}"/>
    <dgm:cxn modelId="{2FE02B63-A6E0-4505-890D-32124D9A6D62}" type="presParOf" srcId="{2D7146DD-FD39-447B-A037-77D24E174BDF}" destId="{B4304FC5-FB73-4A1E-819C-38278730C93F}" srcOrd="0" destOrd="0" presId="urn:microsoft.com/office/officeart/2005/8/layout/hierarchy3"/>
    <dgm:cxn modelId="{B4F14E69-3892-4470-B3B7-9EF1498B073B}" type="presParOf" srcId="{B4304FC5-FB73-4A1E-819C-38278730C93F}" destId="{1EBE4705-835F-4AED-AE9A-474070FB7243}" srcOrd="0" destOrd="0" presId="urn:microsoft.com/office/officeart/2005/8/layout/hierarchy3"/>
    <dgm:cxn modelId="{D5365444-1FAE-4EBB-A670-B7D94FFBA9B7}" type="presParOf" srcId="{1EBE4705-835F-4AED-AE9A-474070FB7243}" destId="{3B118A5D-178D-4266-AD86-B76FB99F207B}" srcOrd="0" destOrd="0" presId="urn:microsoft.com/office/officeart/2005/8/layout/hierarchy3"/>
    <dgm:cxn modelId="{61073455-9CEB-482B-B179-1A212FFB3FA1}" type="presParOf" srcId="{1EBE4705-835F-4AED-AE9A-474070FB7243}" destId="{145CB7FB-7CF4-4690-9B32-7EE93D1A2E30}" srcOrd="1" destOrd="0" presId="urn:microsoft.com/office/officeart/2005/8/layout/hierarchy3"/>
    <dgm:cxn modelId="{EF409531-2559-4B7A-8E05-08603557917B}" type="presParOf" srcId="{B4304FC5-FB73-4A1E-819C-38278730C93F}" destId="{8AAEF260-2028-4E8B-A5F4-C239878BF094}" srcOrd="1" destOrd="0" presId="urn:microsoft.com/office/officeart/2005/8/layout/hierarchy3"/>
    <dgm:cxn modelId="{A54D802F-C2AA-44A2-B0DE-727258870624}" type="presParOf" srcId="{8AAEF260-2028-4E8B-A5F4-C239878BF094}" destId="{9578B9D3-7E03-44F2-A091-ABEACAF2DB29}" srcOrd="0" destOrd="0" presId="urn:microsoft.com/office/officeart/2005/8/layout/hierarchy3"/>
    <dgm:cxn modelId="{C6981846-F94E-4C4B-B4F7-446C886BFDA3}" type="presParOf" srcId="{8AAEF260-2028-4E8B-A5F4-C239878BF094}" destId="{434B4815-9417-49B3-BB43-FB588BAB020C}" srcOrd="1" destOrd="0" presId="urn:microsoft.com/office/officeart/2005/8/layout/hierarchy3"/>
    <dgm:cxn modelId="{B7EE7FE1-8BFC-4EE7-82CD-6EED3DCA2A38}" type="presParOf" srcId="{8AAEF260-2028-4E8B-A5F4-C239878BF094}" destId="{C6C82226-E1B3-4049-8714-29B182C8DA17}" srcOrd="2" destOrd="0" presId="urn:microsoft.com/office/officeart/2005/8/layout/hierarchy3"/>
    <dgm:cxn modelId="{AF463679-9AB8-4E2C-86F8-16836B3893A1}" type="presParOf" srcId="{8AAEF260-2028-4E8B-A5F4-C239878BF094}" destId="{00175A5F-87D9-4E4E-BEC7-FBA79DF47B35}" srcOrd="3" destOrd="0" presId="urn:microsoft.com/office/officeart/2005/8/layout/hierarchy3"/>
    <dgm:cxn modelId="{99D98E1B-AD7D-4841-AEE4-C42C2D1B4C17}" type="presParOf" srcId="{8AAEF260-2028-4E8B-A5F4-C239878BF094}" destId="{68AA7654-9D27-44E4-974A-0438EEEC8984}" srcOrd="4" destOrd="0" presId="urn:microsoft.com/office/officeart/2005/8/layout/hierarchy3"/>
    <dgm:cxn modelId="{2069F3C4-705E-40BE-86C9-A5F740D0ACEB}" type="presParOf" srcId="{8AAEF260-2028-4E8B-A5F4-C239878BF094}" destId="{1EB46C2A-612F-4C34-A4B8-14E3FB4560BD}" srcOrd="5" destOrd="0" presId="urn:microsoft.com/office/officeart/2005/8/layout/hierarchy3"/>
    <dgm:cxn modelId="{0E63948B-7850-4A33-BAA2-243DFC90A7C6}" type="presParOf" srcId="{2D7146DD-FD39-447B-A037-77D24E174BDF}" destId="{BBDF6536-C588-499B-A04B-98AEB2D068CC}" srcOrd="1" destOrd="0" presId="urn:microsoft.com/office/officeart/2005/8/layout/hierarchy3"/>
    <dgm:cxn modelId="{1968ADCB-9170-4B4A-A46E-E2EF7650593B}" type="presParOf" srcId="{BBDF6536-C588-499B-A04B-98AEB2D068CC}" destId="{C4EA3837-DE2E-4578-A8EB-6C0D91126413}" srcOrd="0" destOrd="0" presId="urn:microsoft.com/office/officeart/2005/8/layout/hierarchy3"/>
    <dgm:cxn modelId="{6315F3CD-34C6-4B5A-92A2-E9DEF23CB4C3}" type="presParOf" srcId="{C4EA3837-DE2E-4578-A8EB-6C0D91126413}" destId="{C9E383FE-7F94-411C-B0BC-3DCFEA295CCF}" srcOrd="0" destOrd="0" presId="urn:microsoft.com/office/officeart/2005/8/layout/hierarchy3"/>
    <dgm:cxn modelId="{3ADCB87B-92FB-4200-B151-FBD3D566DA50}" type="presParOf" srcId="{C4EA3837-DE2E-4578-A8EB-6C0D91126413}" destId="{897E3297-7CA3-4020-8035-BCD045B9CD49}" srcOrd="1" destOrd="0" presId="urn:microsoft.com/office/officeart/2005/8/layout/hierarchy3"/>
    <dgm:cxn modelId="{4A0541C2-8FBE-4913-9114-B3D1F73EC72C}" type="presParOf" srcId="{BBDF6536-C588-499B-A04B-98AEB2D068CC}" destId="{9829E895-66E8-45D2-A8C5-81E54306BB0A}" srcOrd="1" destOrd="0" presId="urn:microsoft.com/office/officeart/2005/8/layout/hierarchy3"/>
    <dgm:cxn modelId="{1A08B29E-52DC-42A8-8299-60C6E5F875FC}" type="presParOf" srcId="{9829E895-66E8-45D2-A8C5-81E54306BB0A}" destId="{E73473D2-DA08-4ADC-AA67-8F504A60B2A6}" srcOrd="0" destOrd="0" presId="urn:microsoft.com/office/officeart/2005/8/layout/hierarchy3"/>
    <dgm:cxn modelId="{56D68637-D7D9-4B39-AEDA-8EEE327706E1}" type="presParOf" srcId="{9829E895-66E8-45D2-A8C5-81E54306BB0A}" destId="{B2A6B0BF-50CB-458B-83C7-591F00B6BD0C}" srcOrd="1" destOrd="0" presId="urn:microsoft.com/office/officeart/2005/8/layout/hierarchy3"/>
    <dgm:cxn modelId="{6BC74D8B-5ECF-408C-961E-CE33C0DA95E7}" type="presParOf" srcId="{9829E895-66E8-45D2-A8C5-81E54306BB0A}" destId="{6FFDDFD7-D886-4A49-8C3C-D1751213A949}" srcOrd="2" destOrd="0" presId="urn:microsoft.com/office/officeart/2005/8/layout/hierarchy3"/>
    <dgm:cxn modelId="{4A2F9FC0-E8A9-4886-A849-9B21F867F5D8}" type="presParOf" srcId="{9829E895-66E8-45D2-A8C5-81E54306BB0A}" destId="{CDA12D69-75EF-43B7-A155-E30AB54BE379}" srcOrd="3" destOrd="0" presId="urn:microsoft.com/office/officeart/2005/8/layout/hierarchy3"/>
    <dgm:cxn modelId="{64F35F38-1694-4E48-A062-A850C4FAEAA1}" type="presParOf" srcId="{2D7146DD-FD39-447B-A037-77D24E174BDF}" destId="{E3126B74-9D9E-4FA9-8B3D-4C9BE76F51A6}" srcOrd="2" destOrd="0" presId="urn:microsoft.com/office/officeart/2005/8/layout/hierarchy3"/>
    <dgm:cxn modelId="{4BFDA043-F92D-4B1E-B28F-304B68470FFF}" type="presParOf" srcId="{E3126B74-9D9E-4FA9-8B3D-4C9BE76F51A6}" destId="{C78490E2-8C27-4352-A595-56D98F996D2F}" srcOrd="0" destOrd="0" presId="urn:microsoft.com/office/officeart/2005/8/layout/hierarchy3"/>
    <dgm:cxn modelId="{C1CCA3DB-01AE-4C26-B088-98ECBAC95E72}" type="presParOf" srcId="{C78490E2-8C27-4352-A595-56D98F996D2F}" destId="{DAFC401C-1F1E-4A18-94EB-1CD7952E2F29}" srcOrd="0" destOrd="0" presId="urn:microsoft.com/office/officeart/2005/8/layout/hierarchy3"/>
    <dgm:cxn modelId="{293C9192-4BBF-4F02-8863-36F2C4D4DD90}" type="presParOf" srcId="{C78490E2-8C27-4352-A595-56D98F996D2F}" destId="{27C4A59B-6997-4198-B4D8-1E647ECBB198}" srcOrd="1" destOrd="0" presId="urn:microsoft.com/office/officeart/2005/8/layout/hierarchy3"/>
    <dgm:cxn modelId="{CBA4CF8C-9927-4F0D-82A7-C7A2A86F704D}" type="presParOf" srcId="{E3126B74-9D9E-4FA9-8B3D-4C9BE76F51A6}" destId="{BCA750EE-2501-40B0-9B38-BFB83E33BDF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DC8A6-ED9F-4A9A-A321-E1F2CAE0F09B}">
      <dsp:nvSpPr>
        <dsp:cNvPr id="0" name=""/>
        <dsp:cNvSpPr/>
      </dsp:nvSpPr>
      <dsp:spPr>
        <a:xfrm rot="5400000">
          <a:off x="-566643" y="566643"/>
          <a:ext cx="3777622" cy="26443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2500" kern="1200" dirty="0"/>
            <a:t>Complicaciones</a:t>
          </a:r>
        </a:p>
      </dsp:txBody>
      <dsp:txXfrm rot="-5400000">
        <a:off x="1" y="1322168"/>
        <a:ext cx="2644335" cy="1133287"/>
      </dsp:txXfrm>
    </dsp:sp>
    <dsp:sp modelId="{70889B3A-0147-48DE-AAB7-5648C6B38FCB}">
      <dsp:nvSpPr>
        <dsp:cNvPr id="0" name=""/>
        <dsp:cNvSpPr/>
      </dsp:nvSpPr>
      <dsp:spPr>
        <a:xfrm rot="5400000">
          <a:off x="4552140" y="-1907805"/>
          <a:ext cx="2455454" cy="6271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2300" kern="1200"/>
            <a:t>Páncreas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2300" kern="1200"/>
            <a:t>Los testículos(presentándose orquitis en un 25-40 % de los varones postpuberales afectados).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2300" kern="1200" dirty="0"/>
            <a:t>Ovarios.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HN" sz="2300" kern="1200" dirty="0"/>
            <a:t>Meningitis Aséptica.</a:t>
          </a:r>
        </a:p>
      </dsp:txBody>
      <dsp:txXfrm rot="-5400000">
        <a:off x="2644336" y="119864"/>
        <a:ext cx="6151199" cy="2215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18A5D-178D-4266-AD86-B76FB99F207B}">
      <dsp:nvSpPr>
        <dsp:cNvPr id="0" name=""/>
        <dsp:cNvSpPr/>
      </dsp:nvSpPr>
      <dsp:spPr>
        <a:xfrm>
          <a:off x="1250265" y="1222"/>
          <a:ext cx="2079976" cy="1039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600" kern="1200" dirty="0"/>
            <a:t>Aislamiento de tipo respiratorio (uso de mascarilla):</a:t>
          </a:r>
        </a:p>
      </dsp:txBody>
      <dsp:txXfrm>
        <a:off x="1280725" y="31682"/>
        <a:ext cx="2019056" cy="979068"/>
      </dsp:txXfrm>
    </dsp:sp>
    <dsp:sp modelId="{9578B9D3-7E03-44F2-A091-ABEACAF2DB29}">
      <dsp:nvSpPr>
        <dsp:cNvPr id="0" name=""/>
        <dsp:cNvSpPr/>
      </dsp:nvSpPr>
      <dsp:spPr>
        <a:xfrm>
          <a:off x="1458263" y="1041210"/>
          <a:ext cx="207997" cy="779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991"/>
              </a:lnTo>
              <a:lnTo>
                <a:pt x="207997" y="77999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B4815-9417-49B3-BB43-FB588BAB020C}">
      <dsp:nvSpPr>
        <dsp:cNvPr id="0" name=""/>
        <dsp:cNvSpPr/>
      </dsp:nvSpPr>
      <dsp:spPr>
        <a:xfrm>
          <a:off x="1666261" y="1301208"/>
          <a:ext cx="1663981" cy="1039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000" kern="1200" dirty="0"/>
            <a:t>La persona enferma no debe acudir a la escuela o a su lugar de trabajo durante el periodo de transmisibilidad. </a:t>
          </a:r>
        </a:p>
      </dsp:txBody>
      <dsp:txXfrm>
        <a:off x="1696721" y="1331668"/>
        <a:ext cx="1603061" cy="979068"/>
      </dsp:txXfrm>
    </dsp:sp>
    <dsp:sp modelId="{C6C82226-E1B3-4049-8714-29B182C8DA17}">
      <dsp:nvSpPr>
        <dsp:cNvPr id="0" name=""/>
        <dsp:cNvSpPr/>
      </dsp:nvSpPr>
      <dsp:spPr>
        <a:xfrm>
          <a:off x="1458263" y="1041210"/>
          <a:ext cx="207997" cy="207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976"/>
              </a:lnTo>
              <a:lnTo>
                <a:pt x="207997" y="20799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75A5F-87D9-4E4E-BEC7-FBA79DF47B35}">
      <dsp:nvSpPr>
        <dsp:cNvPr id="0" name=""/>
        <dsp:cNvSpPr/>
      </dsp:nvSpPr>
      <dsp:spPr>
        <a:xfrm>
          <a:off x="1666261" y="2601193"/>
          <a:ext cx="1663981" cy="1039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000" kern="1200" dirty="0"/>
            <a:t>Lavado continuo de las manos y utilización de alcohol gel.</a:t>
          </a:r>
        </a:p>
      </dsp:txBody>
      <dsp:txXfrm>
        <a:off x="1696721" y="2631653"/>
        <a:ext cx="1603061" cy="979068"/>
      </dsp:txXfrm>
    </dsp:sp>
    <dsp:sp modelId="{68AA7654-9D27-44E4-974A-0438EEEC8984}">
      <dsp:nvSpPr>
        <dsp:cNvPr id="0" name=""/>
        <dsp:cNvSpPr/>
      </dsp:nvSpPr>
      <dsp:spPr>
        <a:xfrm>
          <a:off x="1458263" y="1041210"/>
          <a:ext cx="207997" cy="3379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9962"/>
              </a:lnTo>
              <a:lnTo>
                <a:pt x="207997" y="33799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46C2A-612F-4C34-A4B8-14E3FB4560BD}">
      <dsp:nvSpPr>
        <dsp:cNvPr id="0" name=""/>
        <dsp:cNvSpPr/>
      </dsp:nvSpPr>
      <dsp:spPr>
        <a:xfrm>
          <a:off x="1666261" y="3901179"/>
          <a:ext cx="1663981" cy="1039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000" kern="1200" dirty="0"/>
            <a:t>Limpieza del área de trabajo de un paciente diagnosticado con Parotiditis.</a:t>
          </a:r>
        </a:p>
      </dsp:txBody>
      <dsp:txXfrm>
        <a:off x="1696721" y="3931639"/>
        <a:ext cx="1603061" cy="979068"/>
      </dsp:txXfrm>
    </dsp:sp>
    <dsp:sp modelId="{C9E383FE-7F94-411C-B0BC-3DCFEA295CCF}">
      <dsp:nvSpPr>
        <dsp:cNvPr id="0" name=""/>
        <dsp:cNvSpPr/>
      </dsp:nvSpPr>
      <dsp:spPr>
        <a:xfrm>
          <a:off x="3850236" y="1222"/>
          <a:ext cx="2079976" cy="1039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600" kern="1200"/>
            <a:t>Medidas de control de los contactos: </a:t>
          </a:r>
        </a:p>
      </dsp:txBody>
      <dsp:txXfrm>
        <a:off x="3880696" y="31682"/>
        <a:ext cx="2019056" cy="979068"/>
      </dsp:txXfrm>
    </dsp:sp>
    <dsp:sp modelId="{E73473D2-DA08-4ADC-AA67-8F504A60B2A6}">
      <dsp:nvSpPr>
        <dsp:cNvPr id="0" name=""/>
        <dsp:cNvSpPr/>
      </dsp:nvSpPr>
      <dsp:spPr>
        <a:xfrm>
          <a:off x="4058234" y="1041210"/>
          <a:ext cx="207997" cy="779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991"/>
              </a:lnTo>
              <a:lnTo>
                <a:pt x="207997" y="77999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6B0BF-50CB-458B-83C7-591F00B6BD0C}">
      <dsp:nvSpPr>
        <dsp:cNvPr id="0" name=""/>
        <dsp:cNvSpPr/>
      </dsp:nvSpPr>
      <dsp:spPr>
        <a:xfrm>
          <a:off x="4266232" y="1301208"/>
          <a:ext cx="1663981" cy="1039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000" kern="1200"/>
            <a:t>localización y seguimiento de los contactos, es decir las personas expuestas a un caso durante su período de infectividad. </a:t>
          </a:r>
        </a:p>
      </dsp:txBody>
      <dsp:txXfrm>
        <a:off x="4296692" y="1331668"/>
        <a:ext cx="1603061" cy="979068"/>
      </dsp:txXfrm>
    </dsp:sp>
    <dsp:sp modelId="{6FFDDFD7-D886-4A49-8C3C-D1751213A949}">
      <dsp:nvSpPr>
        <dsp:cNvPr id="0" name=""/>
        <dsp:cNvSpPr/>
      </dsp:nvSpPr>
      <dsp:spPr>
        <a:xfrm>
          <a:off x="4058234" y="1041210"/>
          <a:ext cx="207997" cy="207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976"/>
              </a:lnTo>
              <a:lnTo>
                <a:pt x="207997" y="20799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12D69-75EF-43B7-A155-E30AB54BE379}">
      <dsp:nvSpPr>
        <dsp:cNvPr id="0" name=""/>
        <dsp:cNvSpPr/>
      </dsp:nvSpPr>
      <dsp:spPr>
        <a:xfrm>
          <a:off x="4266232" y="2601193"/>
          <a:ext cx="1663981" cy="1039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000" kern="1200" dirty="0"/>
            <a:t>Investigar sus antecedentes de vacunación. mediante solicitud del carnet de vacunación o comprobante en el registro de vacunación. </a:t>
          </a:r>
        </a:p>
      </dsp:txBody>
      <dsp:txXfrm>
        <a:off x="4296692" y="2631653"/>
        <a:ext cx="1603061" cy="979068"/>
      </dsp:txXfrm>
    </dsp:sp>
    <dsp:sp modelId="{DAFC401C-1F1E-4A18-94EB-1CD7952E2F29}">
      <dsp:nvSpPr>
        <dsp:cNvPr id="0" name=""/>
        <dsp:cNvSpPr/>
      </dsp:nvSpPr>
      <dsp:spPr>
        <a:xfrm>
          <a:off x="6450207" y="1222"/>
          <a:ext cx="2137384" cy="1278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HN" sz="1600" kern="1200" dirty="0"/>
            <a:t>Alertar al personal de salud y la población sobre el incremento de casos de Parotiditis</a:t>
          </a:r>
        </a:p>
      </dsp:txBody>
      <dsp:txXfrm>
        <a:off x="6487652" y="38667"/>
        <a:ext cx="2062494" cy="120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3260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9705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424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2975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963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03118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56076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081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6872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3465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3382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4497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0306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750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4579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9430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749D-DA8B-490C-849E-4A0FF3926230}" type="datetimeFigureOut">
              <a:rPr lang="es-HN" smtClean="0"/>
              <a:t>13/04/2018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886A41-DA35-4F3E-9188-010E8FE6386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3513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4B2BEAC-4989-427A-86DC-6B16A28119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5"/>
          <a:stretch/>
        </p:blipFill>
        <p:spPr>
          <a:xfrm>
            <a:off x="5913124" y="10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46A3F7-17EB-4228-AEFD-F25712F11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2671011"/>
            <a:ext cx="5257803" cy="2427120"/>
          </a:xfrm>
        </p:spPr>
        <p:txBody>
          <a:bodyPr anchor="t">
            <a:normAutofit fontScale="90000"/>
          </a:bodyPr>
          <a:lstStyle/>
          <a:p>
            <a:pPr algn="l"/>
            <a:r>
              <a:rPr lang="es-HN" sz="4700" dirty="0"/>
              <a:t>Epi Alerta Parotiditis infecciosa (Paperas)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8B2C9F-FAF8-4766-9628-17DE981C9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330359"/>
            <a:ext cx="4758891" cy="1655762"/>
          </a:xfrm>
        </p:spPr>
        <p:txBody>
          <a:bodyPr anchor="b">
            <a:normAutofit/>
          </a:bodyPr>
          <a:lstStyle/>
          <a:p>
            <a:pPr algn="l"/>
            <a:r>
              <a:rPr lang="es-HN"/>
              <a:t>Unidad de Vigilancia de la Salud</a:t>
            </a:r>
          </a:p>
          <a:p>
            <a:pPr algn="l"/>
            <a:r>
              <a:rPr lang="es-HN"/>
              <a:t>Región Deptal de Cortes</a:t>
            </a:r>
          </a:p>
        </p:txBody>
      </p:sp>
    </p:spTree>
    <p:extLst>
      <p:ext uri="{BB962C8B-B14F-4D97-AF65-F5344CB8AC3E}">
        <p14:creationId xmlns:p14="http://schemas.microsoft.com/office/powerpoint/2010/main" val="299022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DF9270E-0703-4E13-B0B8-A5955AC83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635" y="1828800"/>
            <a:ext cx="7665022" cy="363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7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773AAC5-2460-4C31-964F-46179E42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075" y="1235598"/>
            <a:ext cx="7839849" cy="438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8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2533559-35FE-45E4-8877-DB8A1E30E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775" y="1203768"/>
            <a:ext cx="9529853" cy="423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32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068C6-8886-4343-9A52-A8E07964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Vigilancia epidemiológica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B9B76C-D535-4F91-818A-3E0344DA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HN" dirty="0"/>
              <a:t>Fortalecer la vigilancia epidemiológica de la Parotiditis, con énfasis en la notificación inmediata de casos sospechosos, llenado completo de la ficha epidemiológica </a:t>
            </a:r>
          </a:p>
          <a:p>
            <a:r>
              <a:rPr lang="es-HN" dirty="0"/>
              <a:t>Notificación de brotes, utilizando la ficha de notificación de ocurrencia de brote. Remitiendo la información correspondiente al Subsistema de Alerta Respuesta </a:t>
            </a:r>
          </a:p>
          <a:p>
            <a:r>
              <a:rPr lang="es-HN" dirty="0"/>
              <a:t>Investigación de convivientes y contactos de cada caso para identificar fuente de transmisión y realizar medidas de control en la localidad de ocurrencia y residencia del caso para iniciar y completar esquema de vacunación de acuerdo a norma.</a:t>
            </a:r>
          </a:p>
        </p:txBody>
      </p:sp>
    </p:spTree>
    <p:extLst>
      <p:ext uri="{BB962C8B-B14F-4D97-AF65-F5344CB8AC3E}">
        <p14:creationId xmlns:p14="http://schemas.microsoft.com/office/powerpoint/2010/main" val="274370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F89E-1EAD-46BD-9CDD-E19A80E7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Medidas de prevención y control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257D9A2-F24A-4361-A5C4-ECD191D426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013530"/>
              </p:ext>
            </p:extLst>
          </p:nvPr>
        </p:nvGraphicFramePr>
        <p:xfrm>
          <a:off x="1666754" y="1608881"/>
          <a:ext cx="9837858" cy="4942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725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187779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B2636F-0C31-4A48-9B2C-D4DD0D4F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Vacunación contra Sarampión, Rubéola y Parotiditis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DA8A2D-1797-4888-9F42-526EE3ECF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HN" dirty="0"/>
              <a:t>Vacunación con la dosis de esquema a los 12 meses de edad y dosis de refuerzo a los 18 meses.</a:t>
            </a:r>
          </a:p>
          <a:p>
            <a:endParaRPr lang="es-HN" dirty="0"/>
          </a:p>
          <a:p>
            <a:endParaRPr lang="es-HN" dirty="0"/>
          </a:p>
          <a:p>
            <a:r>
              <a:rPr lang="es-HN" dirty="0"/>
              <a:t>Vacuna para Adulto (PRIORIX), Actualmente no disponible en el país, se prevé para Mayo ya haya en el sector privado.</a:t>
            </a:r>
          </a:p>
          <a:p>
            <a:endParaRPr lang="es-HN" dirty="0"/>
          </a:p>
          <a:p>
            <a:r>
              <a:rPr lang="es-HN" dirty="0"/>
              <a:t>Intensificar las acciones de vacunación con dos dosis de la vacuna SRP en la población de 12 y 18 meses de edad , hasta lograr coberturas iguales o superiores al 95% en todas las localidades, establecimientos de salud, municipios y Regiones Sanitarias del país. </a:t>
            </a:r>
          </a:p>
          <a:p>
            <a:endParaRPr lang="es-HN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6839"/>
            <a:ext cx="2609850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25" y="3520447"/>
            <a:ext cx="19050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9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C5122-E6D7-4A67-BC33-472605B7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Plan de Acción ante la emergencia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C24945-8AA1-4AFC-BA86-AE1B8C79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493" y="1905000"/>
            <a:ext cx="9580119" cy="4006222"/>
          </a:xfrm>
        </p:spPr>
        <p:txBody>
          <a:bodyPr/>
          <a:lstStyle/>
          <a:p>
            <a:r>
              <a:rPr lang="es-HN" dirty="0"/>
              <a:t>Plan de comunicación, promoción y prevención*.</a:t>
            </a:r>
          </a:p>
          <a:p>
            <a:r>
              <a:rPr lang="es-HN" dirty="0"/>
              <a:t>Elaboración de ruta critica por AGI que presenten mayor numero de casos y con coberturas no aceptables. </a:t>
            </a:r>
          </a:p>
          <a:p>
            <a:r>
              <a:rPr lang="es-HN" dirty="0"/>
              <a:t>Búsqueda activa de niños pendientes de vacunas mediante operativos de vacunación.</a:t>
            </a:r>
          </a:p>
          <a:p>
            <a:r>
              <a:rPr lang="es-HN" dirty="0"/>
              <a:t>Realizar Monitoreos rápidos de vacuna.</a:t>
            </a:r>
          </a:p>
          <a:p>
            <a:r>
              <a:rPr lang="es-HN" dirty="0"/>
              <a:t>Continuar aplicando SRP a todos los menores de 5 años.</a:t>
            </a:r>
          </a:p>
        </p:txBody>
      </p:sp>
    </p:spTree>
    <p:extLst>
      <p:ext uri="{BB962C8B-B14F-4D97-AF65-F5344CB8AC3E}">
        <p14:creationId xmlns:p14="http://schemas.microsoft.com/office/powerpoint/2010/main" val="2842568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CD7F829-C9E9-4E26-9B08-A6D11C646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714" y="0"/>
            <a:ext cx="5800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15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dirty="0"/>
          </a:p>
          <a:p>
            <a:r>
              <a:rPr lang="es-HN" dirty="0"/>
              <a:t>Organización Panamericana de Salud. El control de las enfermedades transmisibles decimoctava edición Washington, DC: OPS 2005, Publicación científica y técnica No. 613 </a:t>
            </a:r>
          </a:p>
          <a:p>
            <a:r>
              <a:rPr lang="es-HN" dirty="0"/>
              <a:t>Protocolo de vigilancia y alerta de parotiditis. Red Nacional de Vigilancia Epidemiológica (RENAVE). España. </a:t>
            </a:r>
          </a:p>
          <a:p>
            <a:r>
              <a:rPr lang="es-HN" dirty="0"/>
              <a:t>Secretaría de Salud. Norma y Procedimientos del Programa Ampliado de Inmunizaciones (PAI) de Honduras, Julio 2011 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06709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2215" y="253128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HN" sz="7200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65146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5F243-A41B-46DE-86C7-D35A6BD0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BA29B3-085E-46F2-8E30-375CCF19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535" y="1637414"/>
            <a:ext cx="9697077" cy="4273808"/>
          </a:xfrm>
        </p:spPr>
        <p:txBody>
          <a:bodyPr>
            <a:normAutofit/>
          </a:bodyPr>
          <a:lstStyle/>
          <a:p>
            <a:pPr algn="just"/>
            <a:r>
              <a:rPr lang="es-HN" dirty="0"/>
              <a:t>Es una enfermedad viral </a:t>
            </a:r>
            <a:r>
              <a:rPr lang="es-HN" dirty="0" err="1"/>
              <a:t>poliglandular</a:t>
            </a:r>
            <a:r>
              <a:rPr lang="es-HN" dirty="0"/>
              <a:t>, común en la infancia, pero puede presentarse en la edad adulta, </a:t>
            </a:r>
          </a:p>
          <a:p>
            <a:pPr algn="just"/>
            <a:endParaRPr lang="es-HN" dirty="0"/>
          </a:p>
          <a:p>
            <a:pPr algn="just"/>
            <a:r>
              <a:rPr lang="es-HN" dirty="0"/>
              <a:t>Se caracteriza por producir inflamación de las glándulas parótidas </a:t>
            </a:r>
          </a:p>
          <a:p>
            <a:pPr algn="just"/>
            <a:endParaRPr lang="es-HN" dirty="0"/>
          </a:p>
          <a:p>
            <a:pPr algn="just"/>
            <a:r>
              <a:rPr lang="es-HN" dirty="0"/>
              <a:t>Antes de la introducción de la vacunación universal, la Parotiditis era una enfermedad que una vez fue endémica en todo el mundo, afectaba a la mayoría de los niños entre 2 y 15 años de vida, con aproximadamente un 90% de adultos jóvenes con una serología positiva. </a:t>
            </a:r>
          </a:p>
          <a:p>
            <a:pPr algn="just"/>
            <a:endParaRPr lang="es-HN" dirty="0"/>
          </a:p>
          <a:p>
            <a:pPr algn="just"/>
            <a:r>
              <a:rPr lang="es-HN" dirty="0"/>
              <a:t>Desde la introducción de la vacuna, la incidencia disminuyó significativamente, con brotes ocasionales de la enfermedad en Latinoamérica. </a:t>
            </a:r>
          </a:p>
        </p:txBody>
      </p:sp>
    </p:spTree>
    <p:extLst>
      <p:ext uri="{BB962C8B-B14F-4D97-AF65-F5344CB8AC3E}">
        <p14:creationId xmlns:p14="http://schemas.microsoft.com/office/powerpoint/2010/main" val="307171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56279-8813-4355-A720-82C4CB6D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Parotiditis (Paperas)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23440-D6E5-4709-939D-E9413E912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HN" dirty="0"/>
              <a:t>Es causada por un virus de los Paramyxoviridae.</a:t>
            </a:r>
          </a:p>
          <a:p>
            <a:pPr algn="just"/>
            <a:endParaRPr lang="es-HN" dirty="0"/>
          </a:p>
          <a:p>
            <a:pPr algn="just"/>
            <a:r>
              <a:rPr lang="es-HN" dirty="0"/>
              <a:t>Con un período de incubación que oscila entre 16 -18 días, con un rango posible entre 14-25 días, siendo más contagiosa unos 4 días antes de la inflamación visible de las parótidas. </a:t>
            </a:r>
          </a:p>
          <a:p>
            <a:pPr algn="just"/>
            <a:endParaRPr lang="es-HN" dirty="0"/>
          </a:p>
          <a:p>
            <a:pPr algn="just"/>
            <a:r>
              <a:rPr lang="es-HN" dirty="0"/>
              <a:t>Se transmite por contacto con gotitas de saliva en el aire o por contacto directo con la saliva de una persona infectada, en menor medida, la infección puede propagarse a través de la orina. </a:t>
            </a:r>
          </a:p>
        </p:txBody>
      </p:sp>
    </p:spTree>
    <p:extLst>
      <p:ext uri="{BB962C8B-B14F-4D97-AF65-F5344CB8AC3E}">
        <p14:creationId xmlns:p14="http://schemas.microsoft.com/office/powerpoint/2010/main" val="217508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E7F2D7-D357-4618-8161-EDCB3A71F5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86" r="-2" b="-2"/>
          <a:stretch/>
        </p:blipFill>
        <p:spPr>
          <a:xfrm>
            <a:off x="7736146" y="3416024"/>
            <a:ext cx="3768466" cy="262732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D706B84-CFCD-4028-B66D-24D70211D4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44"/>
          <a:stretch/>
        </p:blipFill>
        <p:spPr>
          <a:xfrm>
            <a:off x="7736146" y="624111"/>
            <a:ext cx="3768466" cy="262732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r>
              <a:rPr lang="es-HN" dirty="0"/>
              <a:t>Signos y síntomas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2040467"/>
            <a:ext cx="4802188" cy="3870755"/>
          </a:xfrm>
        </p:spPr>
        <p:txBody>
          <a:bodyPr>
            <a:normAutofit/>
          </a:bodyPr>
          <a:lstStyle/>
          <a:p>
            <a:r>
              <a:rPr lang="es-HN" dirty="0"/>
              <a:t>Hinchazón progresiva de una o ambas glándulas parótidas.</a:t>
            </a:r>
          </a:p>
          <a:p>
            <a:r>
              <a:rPr lang="es-HN" dirty="0"/>
              <a:t>Fiebre</a:t>
            </a:r>
          </a:p>
          <a:p>
            <a:r>
              <a:rPr lang="es-HN" dirty="0"/>
              <a:t>Dolor de cabeza y malestar general</a:t>
            </a:r>
          </a:p>
          <a:p>
            <a:r>
              <a:rPr lang="es-HN" dirty="0"/>
              <a:t>Dolor muscular</a:t>
            </a:r>
          </a:p>
          <a:p>
            <a:r>
              <a:rPr lang="es-HN" dirty="0"/>
              <a:t>Pérdida del apetito</a:t>
            </a:r>
          </a:p>
          <a:p>
            <a:r>
              <a:rPr lang="es-HN" dirty="0"/>
              <a:t>Debilidad y fatiga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53477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Complicaciones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008887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06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2B846-8350-4989-A1B5-D755F89C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Definiciones de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B4CDA7-D2C8-45C3-8BC0-5704D1312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b="1" dirty="0"/>
              <a:t>Caso sospechoso:</a:t>
            </a:r>
            <a:r>
              <a:rPr lang="es-HN" dirty="0"/>
              <a:t> caso en que un trabajador de salud sospeche Parotiditis (aparición aguda de inflamación de las parótidas u otras glándulas salivales unilateral o bilateral con duración de dos o más días, sin que haya causas aparentes). </a:t>
            </a:r>
          </a:p>
          <a:p>
            <a:endParaRPr lang="es-HN" dirty="0"/>
          </a:p>
          <a:p>
            <a:r>
              <a:rPr lang="es-HN" b="1" dirty="0"/>
              <a:t>Caso confirmado clínicamente: </a:t>
            </a:r>
            <a:r>
              <a:rPr lang="es-HN" dirty="0"/>
              <a:t>todo caso clínicamente compatible con la definición de caso sospechoso, que tiene nexo epidemiológico con un caso confirmado.</a:t>
            </a:r>
          </a:p>
        </p:txBody>
      </p:sp>
    </p:spTree>
    <p:extLst>
      <p:ext uri="{BB962C8B-B14F-4D97-AF65-F5344CB8AC3E}">
        <p14:creationId xmlns:p14="http://schemas.microsoft.com/office/powerpoint/2010/main" val="132645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9AB87-DBDB-48A0-BEBB-914F3B2C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/>
              <a:t>Situación epidemiológica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A114F-D8E7-4AA3-A8E2-64C9B84F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HN" dirty="0"/>
              <a:t>En 1997 se inició la vigilancia, con una tasa de incidencia de 10,82 casos por 100.000 habitantes para ese año. </a:t>
            </a:r>
          </a:p>
          <a:p>
            <a:r>
              <a:rPr lang="es-HN" dirty="0"/>
              <a:t>Durante el período 2013 - 2017 la incidencia ha observado una tendencia hacia el descenso. </a:t>
            </a:r>
          </a:p>
          <a:p>
            <a:r>
              <a:rPr lang="es-HN" dirty="0"/>
              <a:t>En el año 2018 a la semana epidemiológica 14 se observa un incremento en la notificación de casos (195 casos), notificados por el SME en el municipio de Choloma, para una tasa de 20.7 x 100,000 habitantes documentándose el 100% con ficha. </a:t>
            </a:r>
          </a:p>
          <a:p>
            <a:r>
              <a:rPr lang="es-HN" dirty="0"/>
              <a:t>El grupo de edad mas afectado ha sido el mayor de 15 años de edad.</a:t>
            </a:r>
          </a:p>
          <a:p>
            <a:r>
              <a:rPr lang="es-HN" dirty="0"/>
              <a:t>Al relacionarlos con el esquema de vacunación, la mayoría de los casos no tienen antecedentes de haber recibido la vacuna contra Sarampión, Rubéola y Parotiditis (SRP). </a:t>
            </a:r>
          </a:p>
        </p:txBody>
      </p:sp>
    </p:spTree>
    <p:extLst>
      <p:ext uri="{BB962C8B-B14F-4D97-AF65-F5344CB8AC3E}">
        <p14:creationId xmlns:p14="http://schemas.microsoft.com/office/powerpoint/2010/main" val="264453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FCD5F2F4-D4BA-47B9-9FD7-1D98E8298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022" y="592478"/>
            <a:ext cx="8022269" cy="579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A2B4BB6-B6CC-4596-B63D-972563778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016" y="818956"/>
            <a:ext cx="7598143" cy="563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9040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802</Words>
  <Application>Microsoft Office PowerPoint</Application>
  <PresentationFormat>Panorámica</PresentationFormat>
  <Paragraphs>72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Espiral</vt:lpstr>
      <vt:lpstr>Epi Alerta Parotiditis infecciosa (Paperas)</vt:lpstr>
      <vt:lpstr>Introducción</vt:lpstr>
      <vt:lpstr>Parotiditis (Paperas)</vt:lpstr>
      <vt:lpstr>Signos y síntomas</vt:lpstr>
      <vt:lpstr>Complicaciones</vt:lpstr>
      <vt:lpstr>Definiciones de caso</vt:lpstr>
      <vt:lpstr>Situación epidemiológica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Vigilancia epidemiológica</vt:lpstr>
      <vt:lpstr>Medidas de prevención y control</vt:lpstr>
      <vt:lpstr>Vacunación contra Sarampión, Rubéola y Parotiditis </vt:lpstr>
      <vt:lpstr>Plan de Acción ante la emergencia</vt:lpstr>
      <vt:lpstr>Presentación de PowerPoint</vt:lpstr>
      <vt:lpstr>Bibliografía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 Alerta Parotiditis infecciosa (Paperas)</dc:title>
  <dc:creator>Cecilia Ordoñez</dc:creator>
  <cp:lastModifiedBy>Cecilia Ordoñez</cp:lastModifiedBy>
  <cp:revision>18</cp:revision>
  <dcterms:created xsi:type="dcterms:W3CDTF">2018-04-12T20:43:44Z</dcterms:created>
  <dcterms:modified xsi:type="dcterms:W3CDTF">2018-04-13T15:42:00Z</dcterms:modified>
</cp:coreProperties>
</file>