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9" r:id="rId4"/>
    <p:sldId id="258" r:id="rId5"/>
    <p:sldId id="259" r:id="rId6"/>
    <p:sldId id="275" r:id="rId7"/>
    <p:sldId id="279" r:id="rId8"/>
    <p:sldId id="261" r:id="rId9"/>
    <p:sldId id="260" r:id="rId10"/>
    <p:sldId id="262" r:id="rId11"/>
    <p:sldId id="271" r:id="rId12"/>
    <p:sldId id="272" r:id="rId13"/>
    <p:sldId id="263" r:id="rId14"/>
    <p:sldId id="264" r:id="rId15"/>
    <p:sldId id="265" r:id="rId16"/>
    <p:sldId id="266" r:id="rId17"/>
    <p:sldId id="267" r:id="rId18"/>
    <p:sldId id="268" r:id="rId19"/>
    <p:sldId id="270" r:id="rId20"/>
    <p:sldId id="274" r:id="rId21"/>
    <p:sldId id="280" r:id="rId22"/>
  </p:sldIdLst>
  <p:sldSz cx="12192000" cy="6858000"/>
  <p:notesSz cx="6858000" cy="9144000"/>
  <p:defaultText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300"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9C8523-3BFA-48F7-BEF0-A3E37F8FBF5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9FDC9C72-EAC3-45A2-A5F4-49F6EE10536E}">
      <dgm:prSet/>
      <dgm:spPr/>
      <dgm:t>
        <a:bodyPr/>
        <a:lstStyle/>
        <a:p>
          <a:pPr rtl="0"/>
          <a:r>
            <a:rPr lang="es-HN" smtClean="0"/>
            <a:t>Promoción y vacunación </a:t>
          </a:r>
          <a:endParaRPr lang="es-HN"/>
        </a:p>
      </dgm:t>
    </dgm:pt>
    <dgm:pt modelId="{0BBCFF57-7335-405F-8F5E-A2779A442AD2}" type="parTrans" cxnId="{FF7BF9C0-1CC8-4939-A6CF-EF481D54EF81}">
      <dgm:prSet/>
      <dgm:spPr/>
      <dgm:t>
        <a:bodyPr/>
        <a:lstStyle/>
        <a:p>
          <a:endParaRPr lang="es-ES"/>
        </a:p>
      </dgm:t>
    </dgm:pt>
    <dgm:pt modelId="{82820521-351D-4FDE-901B-17A79B483FF6}" type="sibTrans" cxnId="{FF7BF9C0-1CC8-4939-A6CF-EF481D54EF81}">
      <dgm:prSet/>
      <dgm:spPr/>
      <dgm:t>
        <a:bodyPr/>
        <a:lstStyle/>
        <a:p>
          <a:endParaRPr lang="es-ES"/>
        </a:p>
      </dgm:t>
    </dgm:pt>
    <dgm:pt modelId="{5F84FBAC-CBE3-43D2-9568-713C042909D8}">
      <dgm:prSet/>
      <dgm:spPr/>
      <dgm:t>
        <a:bodyPr/>
        <a:lstStyle/>
        <a:p>
          <a:pPr algn="just" rtl="0"/>
          <a:r>
            <a:rPr lang="es-HN" dirty="0" smtClean="0"/>
            <a:t> Socializar con los trabajadores de salud del sub sector público (incluye IHSS) y privado las alertas epidemiológicas emitidas por OPS/OMS</a:t>
          </a:r>
          <a:endParaRPr lang="es-HN" dirty="0"/>
        </a:p>
      </dgm:t>
    </dgm:pt>
    <dgm:pt modelId="{3485FBE2-C351-45AE-932C-C70A8A51B423}" type="parTrans" cxnId="{EBF57916-62CF-41B8-AED2-11228328A4F9}">
      <dgm:prSet/>
      <dgm:spPr/>
      <dgm:t>
        <a:bodyPr/>
        <a:lstStyle/>
        <a:p>
          <a:endParaRPr lang="es-ES"/>
        </a:p>
      </dgm:t>
    </dgm:pt>
    <dgm:pt modelId="{E45CEB0A-03B1-4634-8F59-15C2DE049296}" type="sibTrans" cxnId="{EBF57916-62CF-41B8-AED2-11228328A4F9}">
      <dgm:prSet/>
      <dgm:spPr/>
      <dgm:t>
        <a:bodyPr/>
        <a:lstStyle/>
        <a:p>
          <a:endParaRPr lang="es-ES"/>
        </a:p>
      </dgm:t>
    </dgm:pt>
    <dgm:pt modelId="{D567FD82-FDC8-4407-A798-A5F90C7343FC}">
      <dgm:prSet/>
      <dgm:spPr/>
      <dgm:t>
        <a:bodyPr/>
        <a:lstStyle/>
        <a:p>
          <a:pPr algn="just" rtl="0"/>
          <a:r>
            <a:rPr lang="es-HN" dirty="0" smtClean="0"/>
            <a:t> Alertar e informar a la población sobre el Sarampión, importancia de la vacunación y riesgo de importación.</a:t>
          </a:r>
          <a:endParaRPr lang="es-HN" dirty="0"/>
        </a:p>
      </dgm:t>
    </dgm:pt>
    <dgm:pt modelId="{071BCFCD-0E33-4021-8C29-5A78A2D4DC52}" type="parTrans" cxnId="{F5CD6E00-4A21-4A33-AF08-7083CE62CB1E}">
      <dgm:prSet/>
      <dgm:spPr/>
      <dgm:t>
        <a:bodyPr/>
        <a:lstStyle/>
        <a:p>
          <a:endParaRPr lang="es-ES"/>
        </a:p>
      </dgm:t>
    </dgm:pt>
    <dgm:pt modelId="{D656B41D-0095-44EB-9E3E-F363E4F92EC5}" type="sibTrans" cxnId="{F5CD6E00-4A21-4A33-AF08-7083CE62CB1E}">
      <dgm:prSet/>
      <dgm:spPr/>
      <dgm:t>
        <a:bodyPr/>
        <a:lstStyle/>
        <a:p>
          <a:endParaRPr lang="es-ES"/>
        </a:p>
      </dgm:t>
    </dgm:pt>
    <dgm:pt modelId="{2DE72AD7-D4B3-4459-B500-800221DCE352}">
      <dgm:prSet/>
      <dgm:spPr/>
      <dgm:t>
        <a:bodyPr/>
        <a:lstStyle/>
        <a:p>
          <a:pPr algn="just" rtl="0"/>
          <a:r>
            <a:rPr lang="es-HN" dirty="0" smtClean="0"/>
            <a:t> Lograr y mantener coberturas de vacunación homogéneas contra el Sarampión/Rubéola/Parotiditis (SRP) superiores al 95%, con primera dosis en la población de 12 meses y con segunda dosis en la población de 18 meses de edad.</a:t>
          </a:r>
          <a:endParaRPr lang="es-HN" dirty="0"/>
        </a:p>
      </dgm:t>
    </dgm:pt>
    <dgm:pt modelId="{2DAFBD38-44D4-4642-A016-583AEB87C062}" type="parTrans" cxnId="{1FC945A1-5DB9-4349-A6B0-426CD7DF0C86}">
      <dgm:prSet/>
      <dgm:spPr/>
      <dgm:t>
        <a:bodyPr/>
        <a:lstStyle/>
        <a:p>
          <a:endParaRPr lang="es-HN"/>
        </a:p>
      </dgm:t>
    </dgm:pt>
    <dgm:pt modelId="{1E2C0D6B-42D5-4966-A671-DFEDBC8F9901}" type="sibTrans" cxnId="{1FC945A1-5DB9-4349-A6B0-426CD7DF0C86}">
      <dgm:prSet/>
      <dgm:spPr/>
      <dgm:t>
        <a:bodyPr/>
        <a:lstStyle/>
        <a:p>
          <a:endParaRPr lang="es-HN"/>
        </a:p>
      </dgm:t>
    </dgm:pt>
    <dgm:pt modelId="{25E5A646-57D3-4F54-BCCD-CFF6A470342D}" type="pres">
      <dgm:prSet presAssocID="{DF9C8523-3BFA-48F7-BEF0-A3E37F8FBF54}" presName="linear" presStyleCnt="0">
        <dgm:presLayoutVars>
          <dgm:animLvl val="lvl"/>
          <dgm:resizeHandles val="exact"/>
        </dgm:presLayoutVars>
      </dgm:prSet>
      <dgm:spPr/>
      <dgm:t>
        <a:bodyPr/>
        <a:lstStyle/>
        <a:p>
          <a:endParaRPr lang="es-ES"/>
        </a:p>
      </dgm:t>
    </dgm:pt>
    <dgm:pt modelId="{38D50935-93CC-4E71-ABA6-5D68D50FC8CB}" type="pres">
      <dgm:prSet presAssocID="{9FDC9C72-EAC3-45A2-A5F4-49F6EE10536E}" presName="parentText" presStyleLbl="node1" presStyleIdx="0" presStyleCnt="1">
        <dgm:presLayoutVars>
          <dgm:chMax val="0"/>
          <dgm:bulletEnabled val="1"/>
        </dgm:presLayoutVars>
      </dgm:prSet>
      <dgm:spPr/>
      <dgm:t>
        <a:bodyPr/>
        <a:lstStyle/>
        <a:p>
          <a:endParaRPr lang="es-ES"/>
        </a:p>
      </dgm:t>
    </dgm:pt>
    <dgm:pt modelId="{7BCA058B-337F-484A-8A18-4201A07605ED}" type="pres">
      <dgm:prSet presAssocID="{9FDC9C72-EAC3-45A2-A5F4-49F6EE10536E}" presName="childText" presStyleLbl="revTx" presStyleIdx="0" presStyleCnt="1">
        <dgm:presLayoutVars>
          <dgm:bulletEnabled val="1"/>
        </dgm:presLayoutVars>
      </dgm:prSet>
      <dgm:spPr/>
      <dgm:t>
        <a:bodyPr/>
        <a:lstStyle/>
        <a:p>
          <a:endParaRPr lang="es-ES"/>
        </a:p>
      </dgm:t>
    </dgm:pt>
  </dgm:ptLst>
  <dgm:cxnLst>
    <dgm:cxn modelId="{0C09F17F-C965-4A7E-8C35-46C2A96D73A3}" type="presOf" srcId="{DF9C8523-3BFA-48F7-BEF0-A3E37F8FBF54}" destId="{25E5A646-57D3-4F54-BCCD-CFF6A470342D}" srcOrd="0" destOrd="0" presId="urn:microsoft.com/office/officeart/2005/8/layout/vList2"/>
    <dgm:cxn modelId="{7D35093F-66EA-429A-BCAE-C8368D254B03}" type="presOf" srcId="{5F84FBAC-CBE3-43D2-9568-713C042909D8}" destId="{7BCA058B-337F-484A-8A18-4201A07605ED}" srcOrd="0" destOrd="0" presId="urn:microsoft.com/office/officeart/2005/8/layout/vList2"/>
    <dgm:cxn modelId="{AFF286EA-B779-4D57-A16A-A36975D4A84A}" type="presOf" srcId="{2DE72AD7-D4B3-4459-B500-800221DCE352}" destId="{7BCA058B-337F-484A-8A18-4201A07605ED}" srcOrd="0" destOrd="2" presId="urn:microsoft.com/office/officeart/2005/8/layout/vList2"/>
    <dgm:cxn modelId="{1FC945A1-5DB9-4349-A6B0-426CD7DF0C86}" srcId="{9FDC9C72-EAC3-45A2-A5F4-49F6EE10536E}" destId="{2DE72AD7-D4B3-4459-B500-800221DCE352}" srcOrd="2" destOrd="0" parTransId="{2DAFBD38-44D4-4642-A016-583AEB87C062}" sibTransId="{1E2C0D6B-42D5-4966-A671-DFEDBC8F9901}"/>
    <dgm:cxn modelId="{FF7BF9C0-1CC8-4939-A6CF-EF481D54EF81}" srcId="{DF9C8523-3BFA-48F7-BEF0-A3E37F8FBF54}" destId="{9FDC9C72-EAC3-45A2-A5F4-49F6EE10536E}" srcOrd="0" destOrd="0" parTransId="{0BBCFF57-7335-405F-8F5E-A2779A442AD2}" sibTransId="{82820521-351D-4FDE-901B-17A79B483FF6}"/>
    <dgm:cxn modelId="{F5CD6E00-4A21-4A33-AF08-7083CE62CB1E}" srcId="{9FDC9C72-EAC3-45A2-A5F4-49F6EE10536E}" destId="{D567FD82-FDC8-4407-A798-A5F90C7343FC}" srcOrd="1" destOrd="0" parTransId="{071BCFCD-0E33-4021-8C29-5A78A2D4DC52}" sibTransId="{D656B41D-0095-44EB-9E3E-F363E4F92EC5}"/>
    <dgm:cxn modelId="{5FCF134E-AB7A-4616-BFBE-50C63C45E061}" type="presOf" srcId="{D567FD82-FDC8-4407-A798-A5F90C7343FC}" destId="{7BCA058B-337F-484A-8A18-4201A07605ED}" srcOrd="0" destOrd="1" presId="urn:microsoft.com/office/officeart/2005/8/layout/vList2"/>
    <dgm:cxn modelId="{FF3E90FF-0265-4E45-BBBC-99BF821A88FA}" type="presOf" srcId="{9FDC9C72-EAC3-45A2-A5F4-49F6EE10536E}" destId="{38D50935-93CC-4E71-ABA6-5D68D50FC8CB}" srcOrd="0" destOrd="0" presId="urn:microsoft.com/office/officeart/2005/8/layout/vList2"/>
    <dgm:cxn modelId="{EBF57916-62CF-41B8-AED2-11228328A4F9}" srcId="{9FDC9C72-EAC3-45A2-A5F4-49F6EE10536E}" destId="{5F84FBAC-CBE3-43D2-9568-713C042909D8}" srcOrd="0" destOrd="0" parTransId="{3485FBE2-C351-45AE-932C-C70A8A51B423}" sibTransId="{E45CEB0A-03B1-4634-8F59-15C2DE049296}"/>
    <dgm:cxn modelId="{18AB64B7-F7B2-4A9D-B665-3A70F262CD26}" type="presParOf" srcId="{25E5A646-57D3-4F54-BCCD-CFF6A470342D}" destId="{38D50935-93CC-4E71-ABA6-5D68D50FC8CB}" srcOrd="0" destOrd="0" presId="urn:microsoft.com/office/officeart/2005/8/layout/vList2"/>
    <dgm:cxn modelId="{2CA9CE11-4735-4A44-A451-242FC319FB64}" type="presParOf" srcId="{25E5A646-57D3-4F54-BCCD-CFF6A470342D}" destId="{7BCA058B-337F-484A-8A18-4201A07605E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7AB5C5-CF5C-493F-9C1A-E7EDA2DE0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ES"/>
        </a:p>
      </dgm:t>
    </dgm:pt>
    <dgm:pt modelId="{4795C2B8-7A67-4F4A-A52E-E99634E68899}">
      <dgm:prSet/>
      <dgm:spPr/>
      <dgm:t>
        <a:bodyPr/>
        <a:lstStyle/>
        <a:p>
          <a:pPr rtl="0"/>
          <a:r>
            <a:rPr lang="es-HN" dirty="0" smtClean="0"/>
            <a:t> Monitorear el cumplimiento Nacional de la aplicación de la segunda dosis de vacuna SRP, a nivel de establecimientos del sector público, introducida a partir del 2 de enero de 2018, para la población de 18-23 meses (un día antes de que cumplan dos años).</a:t>
          </a:r>
          <a:endParaRPr lang="es-HN" dirty="0"/>
        </a:p>
      </dgm:t>
    </dgm:pt>
    <dgm:pt modelId="{4641C37A-6B5A-4FC6-A789-4680E38EFC4B}" type="parTrans" cxnId="{14D0E27E-3858-44A4-A11D-830917EEC7CA}">
      <dgm:prSet/>
      <dgm:spPr/>
      <dgm:t>
        <a:bodyPr/>
        <a:lstStyle/>
        <a:p>
          <a:endParaRPr lang="es-ES"/>
        </a:p>
      </dgm:t>
    </dgm:pt>
    <dgm:pt modelId="{9DA7C205-3CEB-4F43-A10E-26A461B213BD}" type="sibTrans" cxnId="{14D0E27E-3858-44A4-A11D-830917EEC7CA}">
      <dgm:prSet/>
      <dgm:spPr/>
      <dgm:t>
        <a:bodyPr/>
        <a:lstStyle/>
        <a:p>
          <a:endParaRPr lang="es-ES"/>
        </a:p>
      </dgm:t>
    </dgm:pt>
    <dgm:pt modelId="{1FC3919F-9D1D-45CF-8FFC-F661CB0A83F1}">
      <dgm:prSet/>
      <dgm:spPr/>
      <dgm:t>
        <a:bodyPr/>
        <a:lstStyle/>
        <a:p>
          <a:pPr rtl="0"/>
          <a:r>
            <a:rPr lang="es-HN" dirty="0" smtClean="0"/>
            <a:t>Realizar operativos intensivos de vacunación en municipios en riesgo por bajas coberturas de vacunación, con énfasis en municipios de alta concentración de población, turísticos, industriales y fronterizos, a través de la búsqueda activa de población no vacunada </a:t>
          </a:r>
          <a:endParaRPr lang="es-HN" dirty="0"/>
        </a:p>
      </dgm:t>
    </dgm:pt>
    <dgm:pt modelId="{B245F5BE-FCB2-4665-9E1B-C65E5DE30993}" type="parTrans" cxnId="{F2A3B8AB-1F38-4D44-83C6-A32BF0063CDD}">
      <dgm:prSet/>
      <dgm:spPr/>
      <dgm:t>
        <a:bodyPr/>
        <a:lstStyle/>
        <a:p>
          <a:endParaRPr lang="es-ES"/>
        </a:p>
      </dgm:t>
    </dgm:pt>
    <dgm:pt modelId="{DE4E3EAB-626E-4F7C-8E0B-6B2AF0BFA858}" type="sibTrans" cxnId="{F2A3B8AB-1F38-4D44-83C6-A32BF0063CDD}">
      <dgm:prSet/>
      <dgm:spPr/>
      <dgm:t>
        <a:bodyPr/>
        <a:lstStyle/>
        <a:p>
          <a:endParaRPr lang="es-ES"/>
        </a:p>
      </dgm:t>
    </dgm:pt>
    <dgm:pt modelId="{EC1D3B1E-C888-4E97-B369-60273FD83370}">
      <dgm:prSet/>
      <dgm:spPr/>
      <dgm:t>
        <a:bodyPr/>
        <a:lstStyle/>
        <a:p>
          <a:pPr rtl="0"/>
          <a:r>
            <a:rPr lang="es-HN" dirty="0" smtClean="0"/>
            <a:t>Actualización por Establecimiento de Salud del Listado de Vacunación de Trabajadores de la Salud (LIVATS) y otros grupos, del estado vacunal con Sarampión/Rubéola (SR) a grupos en riesgo como: trabajadores de la salud, empleados del sector turismo, hoteles transporte (aéreo, terrestre, marítimo-cruceros), oficinas sanitarias internacionales, entre otros </a:t>
          </a:r>
          <a:endParaRPr lang="es-HN" dirty="0"/>
        </a:p>
      </dgm:t>
    </dgm:pt>
    <dgm:pt modelId="{8CC7DC85-6509-4EF1-B3D1-A9E904E6DC6F}" type="parTrans" cxnId="{F6BF9E01-E33B-4AFE-BC4D-AA8E480CBF5F}">
      <dgm:prSet/>
      <dgm:spPr/>
      <dgm:t>
        <a:bodyPr/>
        <a:lstStyle/>
        <a:p>
          <a:endParaRPr lang="es-ES"/>
        </a:p>
      </dgm:t>
    </dgm:pt>
    <dgm:pt modelId="{A76D782C-94EE-448E-A7D5-E2FD3AD72590}" type="sibTrans" cxnId="{F6BF9E01-E33B-4AFE-BC4D-AA8E480CBF5F}">
      <dgm:prSet/>
      <dgm:spPr/>
      <dgm:t>
        <a:bodyPr/>
        <a:lstStyle/>
        <a:p>
          <a:endParaRPr lang="es-ES"/>
        </a:p>
      </dgm:t>
    </dgm:pt>
    <dgm:pt modelId="{6CAE5F18-57FD-4CB2-8ED1-E2368FADB9CA}">
      <dgm:prSet/>
      <dgm:spPr/>
      <dgm:t>
        <a:bodyPr/>
        <a:lstStyle/>
        <a:p>
          <a:pPr rtl="0"/>
          <a:r>
            <a:rPr lang="es-HN" dirty="0" smtClean="0"/>
            <a:t> Vacunación contra SR de grupos en riesgo que no documenten con carnet/listados institucionales, su estado vacunal, con énfasis en aquellos viajeros que no estén vacunados contra el sarampión y la rubéola y que están en riesgo de contraer estas enfermedades al visitar países donde existe la circulación de estos virus, como grupos deportivos, empresariales, excursiones, religiosos, entre otras), idealmente al menos dos semanas antes de su partida</a:t>
          </a:r>
          <a:endParaRPr lang="es-HN" dirty="0"/>
        </a:p>
      </dgm:t>
    </dgm:pt>
    <dgm:pt modelId="{0770BE3F-9D33-4834-A06D-3A0C806ED3FA}" type="parTrans" cxnId="{9C8F8115-F776-4F89-BBD7-2F80EFF05030}">
      <dgm:prSet/>
      <dgm:spPr/>
      <dgm:t>
        <a:bodyPr/>
        <a:lstStyle/>
        <a:p>
          <a:endParaRPr lang="es-ES"/>
        </a:p>
      </dgm:t>
    </dgm:pt>
    <dgm:pt modelId="{D8ADA383-F437-431C-A2BE-0E56C5C87739}" type="sibTrans" cxnId="{9C8F8115-F776-4F89-BBD7-2F80EFF05030}">
      <dgm:prSet/>
      <dgm:spPr/>
      <dgm:t>
        <a:bodyPr/>
        <a:lstStyle/>
        <a:p>
          <a:endParaRPr lang="es-ES"/>
        </a:p>
      </dgm:t>
    </dgm:pt>
    <dgm:pt modelId="{0CB049FC-9829-414E-9392-F1889F2F6772}" type="pres">
      <dgm:prSet presAssocID="{8E7AB5C5-CF5C-493F-9C1A-E7EDA2DE020A}" presName="linear" presStyleCnt="0">
        <dgm:presLayoutVars>
          <dgm:animLvl val="lvl"/>
          <dgm:resizeHandles val="exact"/>
        </dgm:presLayoutVars>
      </dgm:prSet>
      <dgm:spPr/>
      <dgm:t>
        <a:bodyPr/>
        <a:lstStyle/>
        <a:p>
          <a:endParaRPr lang="es-ES"/>
        </a:p>
      </dgm:t>
    </dgm:pt>
    <dgm:pt modelId="{75E143D5-1049-40F4-8C00-50F99CACF822}" type="pres">
      <dgm:prSet presAssocID="{4795C2B8-7A67-4F4A-A52E-E99634E68899}" presName="parentText" presStyleLbl="node1" presStyleIdx="0" presStyleCnt="4">
        <dgm:presLayoutVars>
          <dgm:chMax val="0"/>
          <dgm:bulletEnabled val="1"/>
        </dgm:presLayoutVars>
      </dgm:prSet>
      <dgm:spPr/>
      <dgm:t>
        <a:bodyPr/>
        <a:lstStyle/>
        <a:p>
          <a:endParaRPr lang="es-ES"/>
        </a:p>
      </dgm:t>
    </dgm:pt>
    <dgm:pt modelId="{950A6527-0EAC-4C6A-AC51-0AEF9419A19E}" type="pres">
      <dgm:prSet presAssocID="{9DA7C205-3CEB-4F43-A10E-26A461B213BD}" presName="spacer" presStyleCnt="0"/>
      <dgm:spPr/>
    </dgm:pt>
    <dgm:pt modelId="{697CDE7D-391D-4DEC-A324-A6ED1BB87D38}" type="pres">
      <dgm:prSet presAssocID="{1FC3919F-9D1D-45CF-8FFC-F661CB0A83F1}" presName="parentText" presStyleLbl="node1" presStyleIdx="1" presStyleCnt="4" custLinFactNeighborX="-119" custLinFactNeighborY="0">
        <dgm:presLayoutVars>
          <dgm:chMax val="0"/>
          <dgm:bulletEnabled val="1"/>
        </dgm:presLayoutVars>
      </dgm:prSet>
      <dgm:spPr/>
      <dgm:t>
        <a:bodyPr/>
        <a:lstStyle/>
        <a:p>
          <a:endParaRPr lang="es-ES"/>
        </a:p>
      </dgm:t>
    </dgm:pt>
    <dgm:pt modelId="{F855C587-1B43-4F99-B3A7-82F643A0F6E3}" type="pres">
      <dgm:prSet presAssocID="{DE4E3EAB-626E-4F7C-8E0B-6B2AF0BFA858}" presName="spacer" presStyleCnt="0"/>
      <dgm:spPr/>
    </dgm:pt>
    <dgm:pt modelId="{84EE1719-72A5-4183-9AAF-228B8D3FC290}" type="pres">
      <dgm:prSet presAssocID="{EC1D3B1E-C888-4E97-B369-60273FD83370}" presName="parentText" presStyleLbl="node1" presStyleIdx="2" presStyleCnt="4">
        <dgm:presLayoutVars>
          <dgm:chMax val="0"/>
          <dgm:bulletEnabled val="1"/>
        </dgm:presLayoutVars>
      </dgm:prSet>
      <dgm:spPr/>
      <dgm:t>
        <a:bodyPr/>
        <a:lstStyle/>
        <a:p>
          <a:endParaRPr lang="es-ES"/>
        </a:p>
      </dgm:t>
    </dgm:pt>
    <dgm:pt modelId="{461BD938-7483-479C-9E86-EB04FEC88029}" type="pres">
      <dgm:prSet presAssocID="{A76D782C-94EE-448E-A7D5-E2FD3AD72590}" presName="spacer" presStyleCnt="0"/>
      <dgm:spPr/>
    </dgm:pt>
    <dgm:pt modelId="{39DA2268-F016-4C15-AD39-1606602A673F}" type="pres">
      <dgm:prSet presAssocID="{6CAE5F18-57FD-4CB2-8ED1-E2368FADB9CA}" presName="parentText" presStyleLbl="node1" presStyleIdx="3" presStyleCnt="4">
        <dgm:presLayoutVars>
          <dgm:chMax val="0"/>
          <dgm:bulletEnabled val="1"/>
        </dgm:presLayoutVars>
      </dgm:prSet>
      <dgm:spPr/>
      <dgm:t>
        <a:bodyPr/>
        <a:lstStyle/>
        <a:p>
          <a:endParaRPr lang="es-ES"/>
        </a:p>
      </dgm:t>
    </dgm:pt>
  </dgm:ptLst>
  <dgm:cxnLst>
    <dgm:cxn modelId="{F6BF9E01-E33B-4AFE-BC4D-AA8E480CBF5F}" srcId="{8E7AB5C5-CF5C-493F-9C1A-E7EDA2DE020A}" destId="{EC1D3B1E-C888-4E97-B369-60273FD83370}" srcOrd="2" destOrd="0" parTransId="{8CC7DC85-6509-4EF1-B3D1-A9E904E6DC6F}" sibTransId="{A76D782C-94EE-448E-A7D5-E2FD3AD72590}"/>
    <dgm:cxn modelId="{3634F43D-9C86-4FC6-A5A5-A25FB5FF7961}" type="presOf" srcId="{4795C2B8-7A67-4F4A-A52E-E99634E68899}" destId="{75E143D5-1049-40F4-8C00-50F99CACF822}" srcOrd="0" destOrd="0" presId="urn:microsoft.com/office/officeart/2005/8/layout/vList2"/>
    <dgm:cxn modelId="{A59C8777-7FC0-4D05-A1ED-5EC18BD1CEE3}" type="presOf" srcId="{8E7AB5C5-CF5C-493F-9C1A-E7EDA2DE020A}" destId="{0CB049FC-9829-414E-9392-F1889F2F6772}" srcOrd="0" destOrd="0" presId="urn:microsoft.com/office/officeart/2005/8/layout/vList2"/>
    <dgm:cxn modelId="{A0588261-1333-46C8-87FF-B6C9BC3F8B72}" type="presOf" srcId="{1FC3919F-9D1D-45CF-8FFC-F661CB0A83F1}" destId="{697CDE7D-391D-4DEC-A324-A6ED1BB87D38}" srcOrd="0" destOrd="0" presId="urn:microsoft.com/office/officeart/2005/8/layout/vList2"/>
    <dgm:cxn modelId="{1A4439F9-66FC-4712-9D00-C5CAEE773053}" type="presOf" srcId="{EC1D3B1E-C888-4E97-B369-60273FD83370}" destId="{84EE1719-72A5-4183-9AAF-228B8D3FC290}" srcOrd="0" destOrd="0" presId="urn:microsoft.com/office/officeart/2005/8/layout/vList2"/>
    <dgm:cxn modelId="{9C8F8115-F776-4F89-BBD7-2F80EFF05030}" srcId="{8E7AB5C5-CF5C-493F-9C1A-E7EDA2DE020A}" destId="{6CAE5F18-57FD-4CB2-8ED1-E2368FADB9CA}" srcOrd="3" destOrd="0" parTransId="{0770BE3F-9D33-4834-A06D-3A0C806ED3FA}" sibTransId="{D8ADA383-F437-431C-A2BE-0E56C5C87739}"/>
    <dgm:cxn modelId="{14D0E27E-3858-44A4-A11D-830917EEC7CA}" srcId="{8E7AB5C5-CF5C-493F-9C1A-E7EDA2DE020A}" destId="{4795C2B8-7A67-4F4A-A52E-E99634E68899}" srcOrd="0" destOrd="0" parTransId="{4641C37A-6B5A-4FC6-A789-4680E38EFC4B}" sibTransId="{9DA7C205-3CEB-4F43-A10E-26A461B213BD}"/>
    <dgm:cxn modelId="{2D344A29-D7F2-4AFB-B068-052C24711456}" type="presOf" srcId="{6CAE5F18-57FD-4CB2-8ED1-E2368FADB9CA}" destId="{39DA2268-F016-4C15-AD39-1606602A673F}" srcOrd="0" destOrd="0" presId="urn:microsoft.com/office/officeart/2005/8/layout/vList2"/>
    <dgm:cxn modelId="{F2A3B8AB-1F38-4D44-83C6-A32BF0063CDD}" srcId="{8E7AB5C5-CF5C-493F-9C1A-E7EDA2DE020A}" destId="{1FC3919F-9D1D-45CF-8FFC-F661CB0A83F1}" srcOrd="1" destOrd="0" parTransId="{B245F5BE-FCB2-4665-9E1B-C65E5DE30993}" sibTransId="{DE4E3EAB-626E-4F7C-8E0B-6B2AF0BFA858}"/>
    <dgm:cxn modelId="{269F5809-928D-4A2A-9891-260D288CFCA2}" type="presParOf" srcId="{0CB049FC-9829-414E-9392-F1889F2F6772}" destId="{75E143D5-1049-40F4-8C00-50F99CACF822}" srcOrd="0" destOrd="0" presId="urn:microsoft.com/office/officeart/2005/8/layout/vList2"/>
    <dgm:cxn modelId="{A39403F6-E2D7-413E-9C5B-051D5DC7F538}" type="presParOf" srcId="{0CB049FC-9829-414E-9392-F1889F2F6772}" destId="{950A6527-0EAC-4C6A-AC51-0AEF9419A19E}" srcOrd="1" destOrd="0" presId="urn:microsoft.com/office/officeart/2005/8/layout/vList2"/>
    <dgm:cxn modelId="{77EF168A-95ED-40A0-A550-4C68E647EE6E}" type="presParOf" srcId="{0CB049FC-9829-414E-9392-F1889F2F6772}" destId="{697CDE7D-391D-4DEC-A324-A6ED1BB87D38}" srcOrd="2" destOrd="0" presId="urn:microsoft.com/office/officeart/2005/8/layout/vList2"/>
    <dgm:cxn modelId="{4C356971-163F-4C71-BDCA-1DDE972C228D}" type="presParOf" srcId="{0CB049FC-9829-414E-9392-F1889F2F6772}" destId="{F855C587-1B43-4F99-B3A7-82F643A0F6E3}" srcOrd="3" destOrd="0" presId="urn:microsoft.com/office/officeart/2005/8/layout/vList2"/>
    <dgm:cxn modelId="{B6DA0CCB-328A-401C-81E3-738283336E15}" type="presParOf" srcId="{0CB049FC-9829-414E-9392-F1889F2F6772}" destId="{84EE1719-72A5-4183-9AAF-228B8D3FC290}" srcOrd="4" destOrd="0" presId="urn:microsoft.com/office/officeart/2005/8/layout/vList2"/>
    <dgm:cxn modelId="{BA83378D-6C34-49A5-9BBB-F81B86FEA89B}" type="presParOf" srcId="{0CB049FC-9829-414E-9392-F1889F2F6772}" destId="{461BD938-7483-479C-9E86-EB04FEC88029}" srcOrd="5" destOrd="0" presId="urn:microsoft.com/office/officeart/2005/8/layout/vList2"/>
    <dgm:cxn modelId="{DBEA585C-43FF-42DD-8161-414B5087F825}" type="presParOf" srcId="{0CB049FC-9829-414E-9392-F1889F2F6772}" destId="{39DA2268-F016-4C15-AD39-1606602A673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848AE3-963B-4528-8F31-7E8E8A15978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B4EB16B7-F2DF-4A94-A27D-48A001BDA662}">
      <dgm:prSet/>
      <dgm:spPr/>
      <dgm:t>
        <a:bodyPr/>
        <a:lstStyle/>
        <a:p>
          <a:pPr rtl="0"/>
          <a:r>
            <a:rPr lang="es-HN" dirty="0" smtClean="0"/>
            <a:t>Previo a su viaje a países donde existe la circulación de estos virus:</a:t>
          </a:r>
          <a:endParaRPr lang="es-HN" dirty="0"/>
        </a:p>
      </dgm:t>
    </dgm:pt>
    <dgm:pt modelId="{BACEE9B9-5505-408F-99E7-A65555754E5A}" type="parTrans" cxnId="{42EDC7B1-A2A5-471E-A65A-8F1C2E4B5658}">
      <dgm:prSet/>
      <dgm:spPr/>
      <dgm:t>
        <a:bodyPr/>
        <a:lstStyle/>
        <a:p>
          <a:endParaRPr lang="es-ES"/>
        </a:p>
      </dgm:t>
    </dgm:pt>
    <dgm:pt modelId="{E0B2460E-6764-4DE2-9D5A-6EE943148B8C}" type="sibTrans" cxnId="{42EDC7B1-A2A5-471E-A65A-8F1C2E4B5658}">
      <dgm:prSet/>
      <dgm:spPr/>
      <dgm:t>
        <a:bodyPr/>
        <a:lstStyle/>
        <a:p>
          <a:endParaRPr lang="es-ES"/>
        </a:p>
      </dgm:t>
    </dgm:pt>
    <dgm:pt modelId="{66D5FA40-A8D2-4321-A195-995079208EBB}">
      <dgm:prSet/>
      <dgm:spPr/>
      <dgm:t>
        <a:bodyPr/>
        <a:lstStyle/>
        <a:p>
          <a:pPr rtl="0"/>
          <a:r>
            <a:rPr lang="es-HN" dirty="0" smtClean="0"/>
            <a:t> Vacunar con la vacuna triple viral (SRP), dos semanas antes de sus viaje a todo niño entre 6-11 meses y 29 días de edad. </a:t>
          </a:r>
          <a:endParaRPr lang="es-HN" dirty="0"/>
        </a:p>
      </dgm:t>
    </dgm:pt>
    <dgm:pt modelId="{07580600-7CB7-4FE7-8EFA-8FE08429635F}" type="parTrans" cxnId="{CDC7662B-A344-4843-8129-C8DC1207EAA0}">
      <dgm:prSet/>
      <dgm:spPr/>
      <dgm:t>
        <a:bodyPr/>
        <a:lstStyle/>
        <a:p>
          <a:endParaRPr lang="es-ES"/>
        </a:p>
      </dgm:t>
    </dgm:pt>
    <dgm:pt modelId="{730F32A7-43F7-4CAE-BE51-CD09EFBFFF46}" type="sibTrans" cxnId="{CDC7662B-A344-4843-8129-C8DC1207EAA0}">
      <dgm:prSet/>
      <dgm:spPr/>
      <dgm:t>
        <a:bodyPr/>
        <a:lstStyle/>
        <a:p>
          <a:endParaRPr lang="es-ES"/>
        </a:p>
      </dgm:t>
    </dgm:pt>
    <dgm:pt modelId="{1FF5DA8F-7FBD-4F61-B053-00797F84FA67}">
      <dgm:prSet/>
      <dgm:spPr/>
      <dgm:t>
        <a:bodyPr/>
        <a:lstStyle/>
        <a:p>
          <a:pPr rtl="0"/>
          <a:r>
            <a:rPr lang="es-HN" dirty="0" smtClean="0"/>
            <a:t>Vacunación con la </a:t>
          </a:r>
          <a:r>
            <a:rPr lang="es-HN" smtClean="0"/>
            <a:t>vacuna SR (Sarampión/Rubéola</a:t>
          </a:r>
          <a:r>
            <a:rPr lang="es-HN" dirty="0" smtClean="0"/>
            <a:t>), dos semanas previo a su viaje, a los viajeros mayores de cinco años de edad que no pueda demostrar con carnet evidencia de vacunación</a:t>
          </a:r>
          <a:endParaRPr lang="es-HN" dirty="0"/>
        </a:p>
      </dgm:t>
    </dgm:pt>
    <dgm:pt modelId="{C343539C-910F-4DCB-B812-703B6F330799}" type="parTrans" cxnId="{83A18384-0281-4771-938D-BDC8665048CF}">
      <dgm:prSet/>
      <dgm:spPr/>
      <dgm:t>
        <a:bodyPr/>
        <a:lstStyle/>
        <a:p>
          <a:endParaRPr lang="es-ES"/>
        </a:p>
      </dgm:t>
    </dgm:pt>
    <dgm:pt modelId="{E5E9E63F-8C8F-4B9F-B905-AAAB2FF333C4}" type="sibTrans" cxnId="{83A18384-0281-4771-938D-BDC8665048CF}">
      <dgm:prSet/>
      <dgm:spPr/>
      <dgm:t>
        <a:bodyPr/>
        <a:lstStyle/>
        <a:p>
          <a:endParaRPr lang="es-ES"/>
        </a:p>
      </dgm:t>
    </dgm:pt>
    <dgm:pt modelId="{700E16E8-221B-4A7A-9ABB-62E5A324F2C5}" type="pres">
      <dgm:prSet presAssocID="{BE848AE3-963B-4528-8F31-7E8E8A159780}" presName="Name0" presStyleCnt="0">
        <dgm:presLayoutVars>
          <dgm:dir/>
          <dgm:animLvl val="lvl"/>
          <dgm:resizeHandles val="exact"/>
        </dgm:presLayoutVars>
      </dgm:prSet>
      <dgm:spPr/>
      <dgm:t>
        <a:bodyPr/>
        <a:lstStyle/>
        <a:p>
          <a:endParaRPr lang="es-ES"/>
        </a:p>
      </dgm:t>
    </dgm:pt>
    <dgm:pt modelId="{6C91C709-3205-4970-B736-8CB9306D45AD}" type="pres">
      <dgm:prSet presAssocID="{B4EB16B7-F2DF-4A94-A27D-48A001BDA662}" presName="linNode" presStyleCnt="0"/>
      <dgm:spPr/>
    </dgm:pt>
    <dgm:pt modelId="{7EE8D9A2-F134-4F48-9021-054E721E7A14}" type="pres">
      <dgm:prSet presAssocID="{B4EB16B7-F2DF-4A94-A27D-48A001BDA662}" presName="parentText" presStyleLbl="node1" presStyleIdx="0" presStyleCnt="1">
        <dgm:presLayoutVars>
          <dgm:chMax val="1"/>
          <dgm:bulletEnabled val="1"/>
        </dgm:presLayoutVars>
      </dgm:prSet>
      <dgm:spPr/>
      <dgm:t>
        <a:bodyPr/>
        <a:lstStyle/>
        <a:p>
          <a:endParaRPr lang="es-ES"/>
        </a:p>
      </dgm:t>
    </dgm:pt>
    <dgm:pt modelId="{EBD1AF3E-8864-44E8-8901-5217BF58AA07}" type="pres">
      <dgm:prSet presAssocID="{B4EB16B7-F2DF-4A94-A27D-48A001BDA662}" presName="descendantText" presStyleLbl="alignAccFollowNode1" presStyleIdx="0" presStyleCnt="1">
        <dgm:presLayoutVars>
          <dgm:bulletEnabled val="1"/>
        </dgm:presLayoutVars>
      </dgm:prSet>
      <dgm:spPr/>
      <dgm:t>
        <a:bodyPr/>
        <a:lstStyle/>
        <a:p>
          <a:endParaRPr lang="es-ES"/>
        </a:p>
      </dgm:t>
    </dgm:pt>
  </dgm:ptLst>
  <dgm:cxnLst>
    <dgm:cxn modelId="{42EDC7B1-A2A5-471E-A65A-8F1C2E4B5658}" srcId="{BE848AE3-963B-4528-8F31-7E8E8A159780}" destId="{B4EB16B7-F2DF-4A94-A27D-48A001BDA662}" srcOrd="0" destOrd="0" parTransId="{BACEE9B9-5505-408F-99E7-A65555754E5A}" sibTransId="{E0B2460E-6764-4DE2-9D5A-6EE943148B8C}"/>
    <dgm:cxn modelId="{96B9DE71-0CDA-4A6B-A6DF-53BF5F621C2C}" type="presOf" srcId="{BE848AE3-963B-4528-8F31-7E8E8A159780}" destId="{700E16E8-221B-4A7A-9ABB-62E5A324F2C5}" srcOrd="0" destOrd="0" presId="urn:microsoft.com/office/officeart/2005/8/layout/vList5"/>
    <dgm:cxn modelId="{83A18384-0281-4771-938D-BDC8665048CF}" srcId="{B4EB16B7-F2DF-4A94-A27D-48A001BDA662}" destId="{1FF5DA8F-7FBD-4F61-B053-00797F84FA67}" srcOrd="1" destOrd="0" parTransId="{C343539C-910F-4DCB-B812-703B6F330799}" sibTransId="{E5E9E63F-8C8F-4B9F-B905-AAAB2FF333C4}"/>
    <dgm:cxn modelId="{2E989DDE-1269-4997-96CE-531BE7F3079F}" type="presOf" srcId="{B4EB16B7-F2DF-4A94-A27D-48A001BDA662}" destId="{7EE8D9A2-F134-4F48-9021-054E721E7A14}" srcOrd="0" destOrd="0" presId="urn:microsoft.com/office/officeart/2005/8/layout/vList5"/>
    <dgm:cxn modelId="{CDC7662B-A344-4843-8129-C8DC1207EAA0}" srcId="{B4EB16B7-F2DF-4A94-A27D-48A001BDA662}" destId="{66D5FA40-A8D2-4321-A195-995079208EBB}" srcOrd="0" destOrd="0" parTransId="{07580600-7CB7-4FE7-8EFA-8FE08429635F}" sibTransId="{730F32A7-43F7-4CAE-BE51-CD09EFBFFF46}"/>
    <dgm:cxn modelId="{08C31B6C-8460-4D8D-8E19-7DFAD36A22B9}" type="presOf" srcId="{66D5FA40-A8D2-4321-A195-995079208EBB}" destId="{EBD1AF3E-8864-44E8-8901-5217BF58AA07}" srcOrd="0" destOrd="0" presId="urn:microsoft.com/office/officeart/2005/8/layout/vList5"/>
    <dgm:cxn modelId="{F499758F-9A00-4080-9A9E-99944D81B70C}" type="presOf" srcId="{1FF5DA8F-7FBD-4F61-B053-00797F84FA67}" destId="{EBD1AF3E-8864-44E8-8901-5217BF58AA07}" srcOrd="0" destOrd="1" presId="urn:microsoft.com/office/officeart/2005/8/layout/vList5"/>
    <dgm:cxn modelId="{DD3A6CF2-38D7-430E-A0F1-52EBC5CCBAFB}" type="presParOf" srcId="{700E16E8-221B-4A7A-9ABB-62E5A324F2C5}" destId="{6C91C709-3205-4970-B736-8CB9306D45AD}" srcOrd="0" destOrd="0" presId="urn:microsoft.com/office/officeart/2005/8/layout/vList5"/>
    <dgm:cxn modelId="{7B56EA31-E340-4234-9145-D62AC4230D1E}" type="presParOf" srcId="{6C91C709-3205-4970-B736-8CB9306D45AD}" destId="{7EE8D9A2-F134-4F48-9021-054E721E7A14}" srcOrd="0" destOrd="0" presId="urn:microsoft.com/office/officeart/2005/8/layout/vList5"/>
    <dgm:cxn modelId="{271EC825-F852-4686-976F-F190A99F5064}" type="presParOf" srcId="{6C91C709-3205-4970-B736-8CB9306D45AD}" destId="{EBD1AF3E-8864-44E8-8901-5217BF58AA0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FB45CA-D0C1-4306-A335-7D25ABF80F72}"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ES"/>
        </a:p>
      </dgm:t>
    </dgm:pt>
    <dgm:pt modelId="{C65DD6DB-5458-4952-B647-826CA805A8EA}">
      <dgm:prSet/>
      <dgm:spPr/>
      <dgm:t>
        <a:bodyPr/>
        <a:lstStyle/>
        <a:p>
          <a:pPr rtl="0"/>
          <a:r>
            <a:rPr lang="es-HN" dirty="0" smtClean="0"/>
            <a:t>Actualización al personal de salud de las definiciones de caso y medidas ante todo caso sospechoso de sarampión/rubéola · </a:t>
          </a:r>
          <a:endParaRPr lang="es-HN" dirty="0"/>
        </a:p>
      </dgm:t>
    </dgm:pt>
    <dgm:pt modelId="{7D492F31-5EF0-45C2-9CC2-41C8A8A5E6EB}" type="parTrans" cxnId="{8D8951D9-1BD6-45E5-8E57-15C598A552DD}">
      <dgm:prSet/>
      <dgm:spPr/>
      <dgm:t>
        <a:bodyPr/>
        <a:lstStyle/>
        <a:p>
          <a:endParaRPr lang="es-ES"/>
        </a:p>
      </dgm:t>
    </dgm:pt>
    <dgm:pt modelId="{F43D08F6-D337-40DA-981A-005E6100F74B}" type="sibTrans" cxnId="{8D8951D9-1BD6-45E5-8E57-15C598A552DD}">
      <dgm:prSet/>
      <dgm:spPr/>
      <dgm:t>
        <a:bodyPr/>
        <a:lstStyle/>
        <a:p>
          <a:endParaRPr lang="es-ES"/>
        </a:p>
      </dgm:t>
    </dgm:pt>
    <dgm:pt modelId="{51B811DE-9379-470F-BF55-1E3E0BA031B1}">
      <dgm:prSet/>
      <dgm:spPr/>
      <dgm:t>
        <a:bodyPr/>
        <a:lstStyle/>
        <a:p>
          <a:pPr rtl="0"/>
          <a:r>
            <a:rPr lang="es-HN" dirty="0" smtClean="0"/>
            <a:t>Asegurar cumplimiento de normas de vigilancia epidemiológica del personal de salud ante todo caso sospechoso de Sarampión/Rubéola en la red de servicios, que garantice se realice: </a:t>
          </a:r>
          <a:endParaRPr lang="es-HN" dirty="0"/>
        </a:p>
      </dgm:t>
    </dgm:pt>
    <dgm:pt modelId="{F4C91700-A6FE-4E8F-B53C-51FB269FBB79}" type="parTrans" cxnId="{F2703F7B-3825-4E0A-A5BA-2D5E57199126}">
      <dgm:prSet/>
      <dgm:spPr/>
      <dgm:t>
        <a:bodyPr/>
        <a:lstStyle/>
        <a:p>
          <a:endParaRPr lang="es-ES"/>
        </a:p>
      </dgm:t>
    </dgm:pt>
    <dgm:pt modelId="{94BF4DF5-F8C8-4161-A6EE-7279B3CBE198}" type="sibTrans" cxnId="{F2703F7B-3825-4E0A-A5BA-2D5E57199126}">
      <dgm:prSet/>
      <dgm:spPr/>
      <dgm:t>
        <a:bodyPr/>
        <a:lstStyle/>
        <a:p>
          <a:endParaRPr lang="es-ES"/>
        </a:p>
      </dgm:t>
    </dgm:pt>
    <dgm:pt modelId="{C36FBD2D-4C85-42A7-A937-F61403149E74}">
      <dgm:prSet/>
      <dgm:spPr/>
      <dgm:t>
        <a:bodyPr/>
        <a:lstStyle/>
        <a:p>
          <a:pPr rtl="0"/>
          <a:r>
            <a:rPr lang="es-HN" smtClean="0"/>
            <a:t>1. Notificación inmediata del 100% de casos sospechosos </a:t>
          </a:r>
          <a:endParaRPr lang="es-HN"/>
        </a:p>
      </dgm:t>
    </dgm:pt>
    <dgm:pt modelId="{970F591B-7BF6-44DC-84CE-1F2C96700C3B}" type="parTrans" cxnId="{703C36B2-2BE1-4A67-B702-D785A356EA42}">
      <dgm:prSet/>
      <dgm:spPr/>
      <dgm:t>
        <a:bodyPr/>
        <a:lstStyle/>
        <a:p>
          <a:endParaRPr lang="es-ES"/>
        </a:p>
      </dgm:t>
    </dgm:pt>
    <dgm:pt modelId="{767E7EC5-D101-4DF9-8463-F8475EFB8832}" type="sibTrans" cxnId="{703C36B2-2BE1-4A67-B702-D785A356EA42}">
      <dgm:prSet/>
      <dgm:spPr/>
      <dgm:t>
        <a:bodyPr/>
        <a:lstStyle/>
        <a:p>
          <a:endParaRPr lang="es-ES"/>
        </a:p>
      </dgm:t>
    </dgm:pt>
    <dgm:pt modelId="{ADA5BA97-5A50-4AD6-AC26-78860FE19585}">
      <dgm:prSet/>
      <dgm:spPr/>
      <dgm:t>
        <a:bodyPr/>
        <a:lstStyle/>
        <a:p>
          <a:pPr rtl="0"/>
          <a:r>
            <a:rPr lang="es-HN" dirty="0" smtClean="0"/>
            <a:t>2. Llenado completo de ficha epidemiológica</a:t>
          </a:r>
          <a:endParaRPr lang="es-HN" dirty="0"/>
        </a:p>
      </dgm:t>
    </dgm:pt>
    <dgm:pt modelId="{C22B0BD9-18F6-4467-B1BD-6F20BFD35994}" type="parTrans" cxnId="{77FD3D4C-0330-4D80-B0A7-D11541D3BEAF}">
      <dgm:prSet/>
      <dgm:spPr/>
      <dgm:t>
        <a:bodyPr/>
        <a:lstStyle/>
        <a:p>
          <a:endParaRPr lang="es-ES"/>
        </a:p>
      </dgm:t>
    </dgm:pt>
    <dgm:pt modelId="{92380FF4-AA5E-4B87-9A46-C67B8E12D9B0}" type="sibTrans" cxnId="{77FD3D4C-0330-4D80-B0A7-D11541D3BEAF}">
      <dgm:prSet/>
      <dgm:spPr/>
      <dgm:t>
        <a:bodyPr/>
        <a:lstStyle/>
        <a:p>
          <a:endParaRPr lang="es-ES"/>
        </a:p>
      </dgm:t>
    </dgm:pt>
    <dgm:pt modelId="{9D87F85A-478A-49BE-ACD0-445632183857}">
      <dgm:prSet/>
      <dgm:spPr/>
      <dgm:t>
        <a:bodyPr/>
        <a:lstStyle/>
        <a:p>
          <a:pPr rtl="0"/>
          <a:r>
            <a:rPr lang="es-HN" dirty="0" smtClean="0"/>
            <a:t>4. Toma de hisopado nasofaríngeo (nariz y garganta) para el aislamiento viral</a:t>
          </a:r>
          <a:endParaRPr lang="es-HN" dirty="0"/>
        </a:p>
      </dgm:t>
    </dgm:pt>
    <dgm:pt modelId="{B683A4B2-C359-4725-BE34-1B20C59B0DBF}" type="parTrans" cxnId="{6D0D957B-0254-466E-B53C-B80C16B6EE94}">
      <dgm:prSet/>
      <dgm:spPr/>
      <dgm:t>
        <a:bodyPr/>
        <a:lstStyle/>
        <a:p>
          <a:endParaRPr lang="es-ES"/>
        </a:p>
      </dgm:t>
    </dgm:pt>
    <dgm:pt modelId="{2324BC6C-B071-4A81-950F-1B1FA64B5BA2}" type="sibTrans" cxnId="{6D0D957B-0254-466E-B53C-B80C16B6EE94}">
      <dgm:prSet/>
      <dgm:spPr/>
      <dgm:t>
        <a:bodyPr/>
        <a:lstStyle/>
        <a:p>
          <a:endParaRPr lang="es-ES"/>
        </a:p>
      </dgm:t>
    </dgm:pt>
    <dgm:pt modelId="{F87500EE-0B50-47D9-9A34-43BD1763FCCF}">
      <dgm:prSet/>
      <dgm:spPr/>
      <dgm:t>
        <a:bodyPr/>
        <a:lstStyle/>
        <a:p>
          <a:pPr rtl="0"/>
          <a:r>
            <a:rPr lang="es-HN" smtClean="0"/>
            <a:t>5. Envío inmediato de la muestra de sangre e hisopado al Laboratorio Central de Virología.</a:t>
          </a:r>
          <a:endParaRPr lang="es-HN"/>
        </a:p>
      </dgm:t>
    </dgm:pt>
    <dgm:pt modelId="{4CCB95EE-CEF1-47E7-B89C-D9DC2AFE3998}" type="parTrans" cxnId="{7B5AB82A-E774-4263-A861-E61ED66BD5AE}">
      <dgm:prSet/>
      <dgm:spPr/>
      <dgm:t>
        <a:bodyPr/>
        <a:lstStyle/>
        <a:p>
          <a:endParaRPr lang="es-ES"/>
        </a:p>
      </dgm:t>
    </dgm:pt>
    <dgm:pt modelId="{CCF5E86A-08AC-499E-9B0E-4E4CAFA02F8D}" type="sibTrans" cxnId="{7B5AB82A-E774-4263-A861-E61ED66BD5AE}">
      <dgm:prSet/>
      <dgm:spPr/>
      <dgm:t>
        <a:bodyPr/>
        <a:lstStyle/>
        <a:p>
          <a:endParaRPr lang="es-ES"/>
        </a:p>
      </dgm:t>
    </dgm:pt>
    <dgm:pt modelId="{FDBBEE9A-9214-438D-9571-A7127A3799F8}">
      <dgm:prSet/>
      <dgm:spPr/>
      <dgm:t>
        <a:bodyPr/>
        <a:lstStyle/>
        <a:p>
          <a:pPr rtl="0"/>
          <a:r>
            <a:rPr lang="es-HN" smtClean="0"/>
            <a:t>6. Visita domiciliar dentro de las 48 horas siguientes a la notificación para identificar el estado de convivientes y de contactos </a:t>
          </a:r>
          <a:endParaRPr lang="es-HN"/>
        </a:p>
      </dgm:t>
    </dgm:pt>
    <dgm:pt modelId="{C77DCBFD-4971-4A5A-8FFD-930DCDAD89AC}" type="parTrans" cxnId="{72066977-C27B-4A96-9584-2906EAC9AEE2}">
      <dgm:prSet/>
      <dgm:spPr/>
      <dgm:t>
        <a:bodyPr/>
        <a:lstStyle/>
        <a:p>
          <a:endParaRPr lang="es-ES"/>
        </a:p>
      </dgm:t>
    </dgm:pt>
    <dgm:pt modelId="{57214598-E0E2-4C60-880D-DA2A8E3A0A07}" type="sibTrans" cxnId="{72066977-C27B-4A96-9584-2906EAC9AEE2}">
      <dgm:prSet/>
      <dgm:spPr/>
      <dgm:t>
        <a:bodyPr/>
        <a:lstStyle/>
        <a:p>
          <a:endParaRPr lang="es-ES"/>
        </a:p>
      </dgm:t>
    </dgm:pt>
    <dgm:pt modelId="{B0482E25-A0F0-494E-9C6A-E067F4789086}">
      <dgm:prSet/>
      <dgm:spPr/>
      <dgm:t>
        <a:bodyPr/>
        <a:lstStyle/>
        <a:p>
          <a:pPr rtl="0"/>
          <a:r>
            <a:rPr lang="es-HN" smtClean="0"/>
            <a:t>7. Vacunación con SRP de convivientes, contactos de niños menores de cinco años de edad y con SR a población mayor de cinco años de edad no vacunada en la comunidad de ocurrencia del caso </a:t>
          </a:r>
          <a:endParaRPr lang="es-HN"/>
        </a:p>
      </dgm:t>
    </dgm:pt>
    <dgm:pt modelId="{9AB97B5B-47AF-42DE-8187-D51C515B2800}" type="parTrans" cxnId="{1FB73FAD-A3E8-46DA-B126-1ED1DF4E4188}">
      <dgm:prSet/>
      <dgm:spPr/>
      <dgm:t>
        <a:bodyPr/>
        <a:lstStyle/>
        <a:p>
          <a:endParaRPr lang="es-ES"/>
        </a:p>
      </dgm:t>
    </dgm:pt>
    <dgm:pt modelId="{BA2D4155-FAC4-4EF3-BBBE-6A2FDDDC45A8}" type="sibTrans" cxnId="{1FB73FAD-A3E8-46DA-B126-1ED1DF4E4188}">
      <dgm:prSet/>
      <dgm:spPr/>
      <dgm:t>
        <a:bodyPr/>
        <a:lstStyle/>
        <a:p>
          <a:endParaRPr lang="es-ES"/>
        </a:p>
      </dgm:t>
    </dgm:pt>
    <dgm:pt modelId="{BFFB0E97-E39A-47C9-B52E-9FC30D3411DC}">
      <dgm:prSet/>
      <dgm:spPr/>
      <dgm:t>
        <a:bodyPr/>
        <a:lstStyle/>
        <a:p>
          <a:pPr rtl="0"/>
          <a:r>
            <a:rPr lang="es-HN" dirty="0" smtClean="0"/>
            <a:t>3. Toma de muestra de sangre (suero) al primer contacto </a:t>
          </a:r>
          <a:endParaRPr lang="es-HN" dirty="0"/>
        </a:p>
      </dgm:t>
    </dgm:pt>
    <dgm:pt modelId="{6ABE9052-84B7-44E1-94B3-A435B45353C2}" type="parTrans" cxnId="{293A5286-9196-4435-A46A-F20A92294E40}">
      <dgm:prSet/>
      <dgm:spPr/>
      <dgm:t>
        <a:bodyPr/>
        <a:lstStyle/>
        <a:p>
          <a:endParaRPr lang="es-ES"/>
        </a:p>
      </dgm:t>
    </dgm:pt>
    <dgm:pt modelId="{CEFC978D-8F4C-4E0D-8828-9C4719BAAB6D}" type="sibTrans" cxnId="{293A5286-9196-4435-A46A-F20A92294E40}">
      <dgm:prSet/>
      <dgm:spPr/>
      <dgm:t>
        <a:bodyPr/>
        <a:lstStyle/>
        <a:p>
          <a:endParaRPr lang="es-ES"/>
        </a:p>
      </dgm:t>
    </dgm:pt>
    <dgm:pt modelId="{6113A34C-8136-49E4-A779-23EE3C80C592}" type="pres">
      <dgm:prSet presAssocID="{76FB45CA-D0C1-4306-A335-7D25ABF80F72}" presName="linear" presStyleCnt="0">
        <dgm:presLayoutVars>
          <dgm:animLvl val="lvl"/>
          <dgm:resizeHandles val="exact"/>
        </dgm:presLayoutVars>
      </dgm:prSet>
      <dgm:spPr/>
      <dgm:t>
        <a:bodyPr/>
        <a:lstStyle/>
        <a:p>
          <a:endParaRPr lang="es-ES"/>
        </a:p>
      </dgm:t>
    </dgm:pt>
    <dgm:pt modelId="{F02C5910-6C7B-482E-9577-276D049F906E}" type="pres">
      <dgm:prSet presAssocID="{C65DD6DB-5458-4952-B647-826CA805A8EA}" presName="parentText" presStyleLbl="node1" presStyleIdx="0" presStyleCnt="2" custLinFactNeighborY="60132">
        <dgm:presLayoutVars>
          <dgm:chMax val="0"/>
          <dgm:bulletEnabled val="1"/>
        </dgm:presLayoutVars>
      </dgm:prSet>
      <dgm:spPr/>
      <dgm:t>
        <a:bodyPr/>
        <a:lstStyle/>
        <a:p>
          <a:endParaRPr lang="es-ES"/>
        </a:p>
      </dgm:t>
    </dgm:pt>
    <dgm:pt modelId="{6F4AA654-1D4D-48A4-A61B-8BE83AC60531}" type="pres">
      <dgm:prSet presAssocID="{F43D08F6-D337-40DA-981A-005E6100F74B}" presName="spacer" presStyleCnt="0"/>
      <dgm:spPr/>
    </dgm:pt>
    <dgm:pt modelId="{22331E0E-6DF9-4EC3-9D76-B53AE0D70231}" type="pres">
      <dgm:prSet presAssocID="{51B811DE-9379-470F-BF55-1E3E0BA031B1}" presName="parentText" presStyleLbl="node1" presStyleIdx="1" presStyleCnt="2">
        <dgm:presLayoutVars>
          <dgm:chMax val="0"/>
          <dgm:bulletEnabled val="1"/>
        </dgm:presLayoutVars>
      </dgm:prSet>
      <dgm:spPr/>
      <dgm:t>
        <a:bodyPr/>
        <a:lstStyle/>
        <a:p>
          <a:endParaRPr lang="es-ES"/>
        </a:p>
      </dgm:t>
    </dgm:pt>
    <dgm:pt modelId="{0F16B310-46E4-4367-9D48-646570159DEA}" type="pres">
      <dgm:prSet presAssocID="{51B811DE-9379-470F-BF55-1E3E0BA031B1}" presName="childText" presStyleLbl="revTx" presStyleIdx="0" presStyleCnt="1">
        <dgm:presLayoutVars>
          <dgm:bulletEnabled val="1"/>
        </dgm:presLayoutVars>
      </dgm:prSet>
      <dgm:spPr/>
      <dgm:t>
        <a:bodyPr/>
        <a:lstStyle/>
        <a:p>
          <a:endParaRPr lang="es-ES"/>
        </a:p>
      </dgm:t>
    </dgm:pt>
  </dgm:ptLst>
  <dgm:cxnLst>
    <dgm:cxn modelId="{293A5286-9196-4435-A46A-F20A92294E40}" srcId="{51B811DE-9379-470F-BF55-1E3E0BA031B1}" destId="{BFFB0E97-E39A-47C9-B52E-9FC30D3411DC}" srcOrd="2" destOrd="0" parTransId="{6ABE9052-84B7-44E1-94B3-A435B45353C2}" sibTransId="{CEFC978D-8F4C-4E0D-8828-9C4719BAAB6D}"/>
    <dgm:cxn modelId="{92E95FAF-F04A-47F2-BD07-EA11D962A5B6}" type="presOf" srcId="{B0482E25-A0F0-494E-9C6A-E067F4789086}" destId="{0F16B310-46E4-4367-9D48-646570159DEA}" srcOrd="0" destOrd="6" presId="urn:microsoft.com/office/officeart/2005/8/layout/vList2"/>
    <dgm:cxn modelId="{72066977-C27B-4A96-9584-2906EAC9AEE2}" srcId="{51B811DE-9379-470F-BF55-1E3E0BA031B1}" destId="{FDBBEE9A-9214-438D-9571-A7127A3799F8}" srcOrd="5" destOrd="0" parTransId="{C77DCBFD-4971-4A5A-8FFD-930DCDAD89AC}" sibTransId="{57214598-E0E2-4C60-880D-DA2A8E3A0A07}"/>
    <dgm:cxn modelId="{77FD3D4C-0330-4D80-B0A7-D11541D3BEAF}" srcId="{51B811DE-9379-470F-BF55-1E3E0BA031B1}" destId="{ADA5BA97-5A50-4AD6-AC26-78860FE19585}" srcOrd="1" destOrd="0" parTransId="{C22B0BD9-18F6-4467-B1BD-6F20BFD35994}" sibTransId="{92380FF4-AA5E-4B87-9A46-C67B8E12D9B0}"/>
    <dgm:cxn modelId="{F2703F7B-3825-4E0A-A5BA-2D5E57199126}" srcId="{76FB45CA-D0C1-4306-A335-7D25ABF80F72}" destId="{51B811DE-9379-470F-BF55-1E3E0BA031B1}" srcOrd="1" destOrd="0" parTransId="{F4C91700-A6FE-4E8F-B53C-51FB269FBB79}" sibTransId="{94BF4DF5-F8C8-4161-A6EE-7279B3CBE198}"/>
    <dgm:cxn modelId="{1FB73FAD-A3E8-46DA-B126-1ED1DF4E4188}" srcId="{51B811DE-9379-470F-BF55-1E3E0BA031B1}" destId="{B0482E25-A0F0-494E-9C6A-E067F4789086}" srcOrd="6" destOrd="0" parTransId="{9AB97B5B-47AF-42DE-8187-D51C515B2800}" sibTransId="{BA2D4155-FAC4-4EF3-BBBE-6A2FDDDC45A8}"/>
    <dgm:cxn modelId="{09CD1AB4-7E6E-47CF-B20E-B23494A7B33A}" type="presOf" srcId="{FDBBEE9A-9214-438D-9571-A7127A3799F8}" destId="{0F16B310-46E4-4367-9D48-646570159DEA}" srcOrd="0" destOrd="5" presId="urn:microsoft.com/office/officeart/2005/8/layout/vList2"/>
    <dgm:cxn modelId="{703C36B2-2BE1-4A67-B702-D785A356EA42}" srcId="{51B811DE-9379-470F-BF55-1E3E0BA031B1}" destId="{C36FBD2D-4C85-42A7-A937-F61403149E74}" srcOrd="0" destOrd="0" parTransId="{970F591B-7BF6-44DC-84CE-1F2C96700C3B}" sibTransId="{767E7EC5-D101-4DF9-8463-F8475EFB8832}"/>
    <dgm:cxn modelId="{33B8954D-E74C-4ECB-92CB-596010E0E93C}" type="presOf" srcId="{BFFB0E97-E39A-47C9-B52E-9FC30D3411DC}" destId="{0F16B310-46E4-4367-9D48-646570159DEA}" srcOrd="0" destOrd="2" presId="urn:microsoft.com/office/officeart/2005/8/layout/vList2"/>
    <dgm:cxn modelId="{3A7F8955-3D15-43D6-901E-098C0F4000E7}" type="presOf" srcId="{C36FBD2D-4C85-42A7-A937-F61403149E74}" destId="{0F16B310-46E4-4367-9D48-646570159DEA}" srcOrd="0" destOrd="0" presId="urn:microsoft.com/office/officeart/2005/8/layout/vList2"/>
    <dgm:cxn modelId="{E81DAC2F-6552-4531-A22F-BE3B2772BC16}" type="presOf" srcId="{76FB45CA-D0C1-4306-A335-7D25ABF80F72}" destId="{6113A34C-8136-49E4-A779-23EE3C80C592}" srcOrd="0" destOrd="0" presId="urn:microsoft.com/office/officeart/2005/8/layout/vList2"/>
    <dgm:cxn modelId="{4535742A-771E-44B0-BA65-C1143AB9AF41}" type="presOf" srcId="{C65DD6DB-5458-4952-B647-826CA805A8EA}" destId="{F02C5910-6C7B-482E-9577-276D049F906E}" srcOrd="0" destOrd="0" presId="urn:microsoft.com/office/officeart/2005/8/layout/vList2"/>
    <dgm:cxn modelId="{8D8951D9-1BD6-45E5-8E57-15C598A552DD}" srcId="{76FB45CA-D0C1-4306-A335-7D25ABF80F72}" destId="{C65DD6DB-5458-4952-B647-826CA805A8EA}" srcOrd="0" destOrd="0" parTransId="{7D492F31-5EF0-45C2-9CC2-41C8A8A5E6EB}" sibTransId="{F43D08F6-D337-40DA-981A-005E6100F74B}"/>
    <dgm:cxn modelId="{6D0D957B-0254-466E-B53C-B80C16B6EE94}" srcId="{51B811DE-9379-470F-BF55-1E3E0BA031B1}" destId="{9D87F85A-478A-49BE-ACD0-445632183857}" srcOrd="3" destOrd="0" parTransId="{B683A4B2-C359-4725-BE34-1B20C59B0DBF}" sibTransId="{2324BC6C-B071-4A81-950F-1B1FA64B5BA2}"/>
    <dgm:cxn modelId="{DD25337E-3010-451B-9FA6-6483A8FB165C}" type="presOf" srcId="{F87500EE-0B50-47D9-9A34-43BD1763FCCF}" destId="{0F16B310-46E4-4367-9D48-646570159DEA}" srcOrd="0" destOrd="4" presId="urn:microsoft.com/office/officeart/2005/8/layout/vList2"/>
    <dgm:cxn modelId="{7B5AB82A-E774-4263-A861-E61ED66BD5AE}" srcId="{51B811DE-9379-470F-BF55-1E3E0BA031B1}" destId="{F87500EE-0B50-47D9-9A34-43BD1763FCCF}" srcOrd="4" destOrd="0" parTransId="{4CCB95EE-CEF1-47E7-B89C-D9DC2AFE3998}" sibTransId="{CCF5E86A-08AC-499E-9B0E-4E4CAFA02F8D}"/>
    <dgm:cxn modelId="{AFF47488-0ACF-4E9E-A019-D6AF90840DFC}" type="presOf" srcId="{9D87F85A-478A-49BE-ACD0-445632183857}" destId="{0F16B310-46E4-4367-9D48-646570159DEA}" srcOrd="0" destOrd="3" presId="urn:microsoft.com/office/officeart/2005/8/layout/vList2"/>
    <dgm:cxn modelId="{A81BEB9A-B70D-427B-A2A6-336EE69CC1C2}" type="presOf" srcId="{ADA5BA97-5A50-4AD6-AC26-78860FE19585}" destId="{0F16B310-46E4-4367-9D48-646570159DEA}" srcOrd="0" destOrd="1" presId="urn:microsoft.com/office/officeart/2005/8/layout/vList2"/>
    <dgm:cxn modelId="{C88A558D-F249-4F95-992C-13872671DA12}" type="presOf" srcId="{51B811DE-9379-470F-BF55-1E3E0BA031B1}" destId="{22331E0E-6DF9-4EC3-9D76-B53AE0D70231}" srcOrd="0" destOrd="0" presId="urn:microsoft.com/office/officeart/2005/8/layout/vList2"/>
    <dgm:cxn modelId="{1A09B36E-9603-4924-A810-BC2F3924F6D1}" type="presParOf" srcId="{6113A34C-8136-49E4-A779-23EE3C80C592}" destId="{F02C5910-6C7B-482E-9577-276D049F906E}" srcOrd="0" destOrd="0" presId="urn:microsoft.com/office/officeart/2005/8/layout/vList2"/>
    <dgm:cxn modelId="{8DCEAD74-0E89-4952-8F00-9593C098F3F0}" type="presParOf" srcId="{6113A34C-8136-49E4-A779-23EE3C80C592}" destId="{6F4AA654-1D4D-48A4-A61B-8BE83AC60531}" srcOrd="1" destOrd="0" presId="urn:microsoft.com/office/officeart/2005/8/layout/vList2"/>
    <dgm:cxn modelId="{612C2BB4-0AC9-43DD-9101-AC1364A53715}" type="presParOf" srcId="{6113A34C-8136-49E4-A779-23EE3C80C592}" destId="{22331E0E-6DF9-4EC3-9D76-B53AE0D70231}" srcOrd="2" destOrd="0" presId="urn:microsoft.com/office/officeart/2005/8/layout/vList2"/>
    <dgm:cxn modelId="{7652FDF7-0D15-472C-BE81-61EE0C989EB9}" type="presParOf" srcId="{6113A34C-8136-49E4-A779-23EE3C80C592}" destId="{0F16B310-46E4-4367-9D48-646570159DE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D6E8FE-7F70-44E6-AA86-118A5EFC13FB}"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s-ES"/>
        </a:p>
      </dgm:t>
    </dgm:pt>
    <dgm:pt modelId="{C914D13E-9F2B-4E2D-9722-9C5CD7EAEFD0}">
      <dgm:prSet/>
      <dgm:spPr/>
      <dgm:t>
        <a:bodyPr/>
        <a:lstStyle/>
        <a:p>
          <a:pPr rtl="0"/>
          <a:r>
            <a:rPr lang="es-HN" smtClean="0"/>
            <a:t>Realizar búsqueda activa de las enfermedades prevenibles por vacunas, con énfasis en sarampión/rubéola mensualmente.</a:t>
          </a:r>
          <a:endParaRPr lang="es-HN"/>
        </a:p>
      </dgm:t>
    </dgm:pt>
    <dgm:pt modelId="{2DC4C906-644D-43F8-85B7-9F009B3A3EDC}" type="parTrans" cxnId="{0CF48A09-F6E7-454F-BE26-DA080FC45471}">
      <dgm:prSet/>
      <dgm:spPr/>
      <dgm:t>
        <a:bodyPr/>
        <a:lstStyle/>
        <a:p>
          <a:endParaRPr lang="es-ES"/>
        </a:p>
      </dgm:t>
    </dgm:pt>
    <dgm:pt modelId="{8D284D5E-E964-4821-BEFA-5B41DC034D32}" type="sibTrans" cxnId="{0CF48A09-F6E7-454F-BE26-DA080FC45471}">
      <dgm:prSet/>
      <dgm:spPr/>
      <dgm:t>
        <a:bodyPr/>
        <a:lstStyle/>
        <a:p>
          <a:endParaRPr lang="es-ES"/>
        </a:p>
      </dgm:t>
    </dgm:pt>
    <dgm:pt modelId="{FDD3EB2D-FDA9-4C33-8B24-50675A6ADDDB}">
      <dgm:prSet/>
      <dgm:spPr/>
      <dgm:t>
        <a:bodyPr/>
        <a:lstStyle/>
        <a:p>
          <a:pPr rtl="0"/>
          <a:r>
            <a:rPr lang="es-HN" dirty="0" smtClean="0"/>
            <a:t>Intensificar la vigilancia epidemiológica a nivel nacional, con énfasis en zonas fronterizas y de alto flujo turístico ante la amenaza de importación de casos, previniendo así la reintroducción del virus del sarampión en el país . </a:t>
          </a:r>
          <a:endParaRPr lang="es-HN" dirty="0"/>
        </a:p>
      </dgm:t>
    </dgm:pt>
    <dgm:pt modelId="{C5AF43E9-990F-4146-BFA0-24BD9B171A2A}" type="parTrans" cxnId="{B1FB9874-ACD0-4C53-9B80-BCFB449F49D2}">
      <dgm:prSet/>
      <dgm:spPr/>
      <dgm:t>
        <a:bodyPr/>
        <a:lstStyle/>
        <a:p>
          <a:endParaRPr lang="es-ES"/>
        </a:p>
      </dgm:t>
    </dgm:pt>
    <dgm:pt modelId="{4EF3B3C3-CD2A-4DEC-83A4-C7FCDFAB9880}" type="sibTrans" cxnId="{B1FB9874-ACD0-4C53-9B80-BCFB449F49D2}">
      <dgm:prSet/>
      <dgm:spPr/>
      <dgm:t>
        <a:bodyPr/>
        <a:lstStyle/>
        <a:p>
          <a:endParaRPr lang="es-ES"/>
        </a:p>
      </dgm:t>
    </dgm:pt>
    <dgm:pt modelId="{3369AA88-A73E-40B3-8CC8-A431813380CE}">
      <dgm:prSet/>
      <dgm:spPr/>
      <dgm:t>
        <a:bodyPr/>
        <a:lstStyle/>
        <a:p>
          <a:pPr rtl="0"/>
          <a:r>
            <a:rPr lang="es-HN" smtClean="0"/>
            <a:t>Sensibilizar a las instancias directivas de los establecimientos de salud privados sobre la necesidad de notificación inmediata a la región sanitaria de su departamento ante la identificación de cualquier caso. </a:t>
          </a:r>
          <a:endParaRPr lang="es-HN"/>
        </a:p>
      </dgm:t>
    </dgm:pt>
    <dgm:pt modelId="{00BDEAA6-4936-429E-BE20-B536E0EDAED2}" type="parTrans" cxnId="{31B79413-A371-48F2-983D-9EB43DAD98EC}">
      <dgm:prSet/>
      <dgm:spPr/>
      <dgm:t>
        <a:bodyPr/>
        <a:lstStyle/>
        <a:p>
          <a:endParaRPr lang="es-ES"/>
        </a:p>
      </dgm:t>
    </dgm:pt>
    <dgm:pt modelId="{EC98AA1D-FE70-4C52-BDFE-267E17DBE34D}" type="sibTrans" cxnId="{31B79413-A371-48F2-983D-9EB43DAD98EC}">
      <dgm:prSet/>
      <dgm:spPr/>
      <dgm:t>
        <a:bodyPr/>
        <a:lstStyle/>
        <a:p>
          <a:endParaRPr lang="es-ES"/>
        </a:p>
      </dgm:t>
    </dgm:pt>
    <dgm:pt modelId="{0990C599-A757-467F-8F83-D246D79A5339}">
      <dgm:prSet/>
      <dgm:spPr/>
      <dgm:t>
        <a:bodyPr/>
        <a:lstStyle/>
        <a:p>
          <a:pPr rtl="0"/>
          <a:r>
            <a:rPr lang="es-HN" smtClean="0"/>
            <a:t>Divulgar Epi-Alerta sobre riesgo de Sarampión a nivel de la red de servicios públicos, privados y Seguridad Social.</a:t>
          </a:r>
          <a:endParaRPr lang="es-HN"/>
        </a:p>
      </dgm:t>
    </dgm:pt>
    <dgm:pt modelId="{5B76DAE1-D861-4312-BC0E-F06D0AF28C35}" type="parTrans" cxnId="{BE3EC567-A337-4BDA-A185-9E4596B1BE0A}">
      <dgm:prSet/>
      <dgm:spPr/>
      <dgm:t>
        <a:bodyPr/>
        <a:lstStyle/>
        <a:p>
          <a:endParaRPr lang="es-ES"/>
        </a:p>
      </dgm:t>
    </dgm:pt>
    <dgm:pt modelId="{D4F49A58-C2C9-47F7-9515-2059D6C2874B}" type="sibTrans" cxnId="{BE3EC567-A337-4BDA-A185-9E4596B1BE0A}">
      <dgm:prSet/>
      <dgm:spPr/>
      <dgm:t>
        <a:bodyPr/>
        <a:lstStyle/>
        <a:p>
          <a:endParaRPr lang="es-ES"/>
        </a:p>
      </dgm:t>
    </dgm:pt>
    <dgm:pt modelId="{B071A332-43FC-462A-A4B3-C636F04349AE}" type="pres">
      <dgm:prSet presAssocID="{99D6E8FE-7F70-44E6-AA86-118A5EFC13FB}" presName="linear" presStyleCnt="0">
        <dgm:presLayoutVars>
          <dgm:animLvl val="lvl"/>
          <dgm:resizeHandles val="exact"/>
        </dgm:presLayoutVars>
      </dgm:prSet>
      <dgm:spPr/>
      <dgm:t>
        <a:bodyPr/>
        <a:lstStyle/>
        <a:p>
          <a:endParaRPr lang="es-HN"/>
        </a:p>
      </dgm:t>
    </dgm:pt>
    <dgm:pt modelId="{67F42660-6B7F-4B18-83EA-4160E795D75C}" type="pres">
      <dgm:prSet presAssocID="{C914D13E-9F2B-4E2D-9722-9C5CD7EAEFD0}" presName="parentText" presStyleLbl="node1" presStyleIdx="0" presStyleCnt="4">
        <dgm:presLayoutVars>
          <dgm:chMax val="0"/>
          <dgm:bulletEnabled val="1"/>
        </dgm:presLayoutVars>
      </dgm:prSet>
      <dgm:spPr/>
      <dgm:t>
        <a:bodyPr/>
        <a:lstStyle/>
        <a:p>
          <a:endParaRPr lang="es-HN"/>
        </a:p>
      </dgm:t>
    </dgm:pt>
    <dgm:pt modelId="{807BACA5-AEE2-4F93-AAB4-5D2F54453BCB}" type="pres">
      <dgm:prSet presAssocID="{8D284D5E-E964-4821-BEFA-5B41DC034D32}" presName="spacer" presStyleCnt="0"/>
      <dgm:spPr/>
    </dgm:pt>
    <dgm:pt modelId="{27190D02-FA29-4F2A-BA0F-C02AAC0ABE6B}" type="pres">
      <dgm:prSet presAssocID="{FDD3EB2D-FDA9-4C33-8B24-50675A6ADDDB}" presName="parentText" presStyleLbl="node1" presStyleIdx="1" presStyleCnt="4">
        <dgm:presLayoutVars>
          <dgm:chMax val="0"/>
          <dgm:bulletEnabled val="1"/>
        </dgm:presLayoutVars>
      </dgm:prSet>
      <dgm:spPr/>
      <dgm:t>
        <a:bodyPr/>
        <a:lstStyle/>
        <a:p>
          <a:endParaRPr lang="es-HN"/>
        </a:p>
      </dgm:t>
    </dgm:pt>
    <dgm:pt modelId="{018283D8-6202-43AC-AC46-DAB91A8114BC}" type="pres">
      <dgm:prSet presAssocID="{4EF3B3C3-CD2A-4DEC-83A4-C7FCDFAB9880}" presName="spacer" presStyleCnt="0"/>
      <dgm:spPr/>
    </dgm:pt>
    <dgm:pt modelId="{7D5A1B8E-61A6-4739-A283-81EDA39BF20D}" type="pres">
      <dgm:prSet presAssocID="{3369AA88-A73E-40B3-8CC8-A431813380CE}" presName="parentText" presStyleLbl="node1" presStyleIdx="2" presStyleCnt="4">
        <dgm:presLayoutVars>
          <dgm:chMax val="0"/>
          <dgm:bulletEnabled val="1"/>
        </dgm:presLayoutVars>
      </dgm:prSet>
      <dgm:spPr/>
      <dgm:t>
        <a:bodyPr/>
        <a:lstStyle/>
        <a:p>
          <a:endParaRPr lang="es-HN"/>
        </a:p>
      </dgm:t>
    </dgm:pt>
    <dgm:pt modelId="{9852B8F0-9C94-4FF2-929E-973E9A47F3BA}" type="pres">
      <dgm:prSet presAssocID="{EC98AA1D-FE70-4C52-BDFE-267E17DBE34D}" presName="spacer" presStyleCnt="0"/>
      <dgm:spPr/>
    </dgm:pt>
    <dgm:pt modelId="{A613B7C9-A6E7-4260-8E0A-E1ACB3B25798}" type="pres">
      <dgm:prSet presAssocID="{0990C599-A757-467F-8F83-D246D79A5339}" presName="parentText" presStyleLbl="node1" presStyleIdx="3" presStyleCnt="4">
        <dgm:presLayoutVars>
          <dgm:chMax val="0"/>
          <dgm:bulletEnabled val="1"/>
        </dgm:presLayoutVars>
      </dgm:prSet>
      <dgm:spPr/>
      <dgm:t>
        <a:bodyPr/>
        <a:lstStyle/>
        <a:p>
          <a:endParaRPr lang="es-HN"/>
        </a:p>
      </dgm:t>
    </dgm:pt>
  </dgm:ptLst>
  <dgm:cxnLst>
    <dgm:cxn modelId="{BE3EC567-A337-4BDA-A185-9E4596B1BE0A}" srcId="{99D6E8FE-7F70-44E6-AA86-118A5EFC13FB}" destId="{0990C599-A757-467F-8F83-D246D79A5339}" srcOrd="3" destOrd="0" parTransId="{5B76DAE1-D861-4312-BC0E-F06D0AF28C35}" sibTransId="{D4F49A58-C2C9-47F7-9515-2059D6C2874B}"/>
    <dgm:cxn modelId="{CDFC6E2B-B7D2-47EB-AC2C-967335E78504}" type="presOf" srcId="{FDD3EB2D-FDA9-4C33-8B24-50675A6ADDDB}" destId="{27190D02-FA29-4F2A-BA0F-C02AAC0ABE6B}" srcOrd="0" destOrd="0" presId="urn:microsoft.com/office/officeart/2005/8/layout/vList2"/>
    <dgm:cxn modelId="{0CF48A09-F6E7-454F-BE26-DA080FC45471}" srcId="{99D6E8FE-7F70-44E6-AA86-118A5EFC13FB}" destId="{C914D13E-9F2B-4E2D-9722-9C5CD7EAEFD0}" srcOrd="0" destOrd="0" parTransId="{2DC4C906-644D-43F8-85B7-9F009B3A3EDC}" sibTransId="{8D284D5E-E964-4821-BEFA-5B41DC034D32}"/>
    <dgm:cxn modelId="{B1FB9874-ACD0-4C53-9B80-BCFB449F49D2}" srcId="{99D6E8FE-7F70-44E6-AA86-118A5EFC13FB}" destId="{FDD3EB2D-FDA9-4C33-8B24-50675A6ADDDB}" srcOrd="1" destOrd="0" parTransId="{C5AF43E9-990F-4146-BFA0-24BD9B171A2A}" sibTransId="{4EF3B3C3-CD2A-4DEC-83A4-C7FCDFAB9880}"/>
    <dgm:cxn modelId="{BCC508EE-39C6-451C-9AB2-14C5EDE6D936}" type="presOf" srcId="{0990C599-A757-467F-8F83-D246D79A5339}" destId="{A613B7C9-A6E7-4260-8E0A-E1ACB3B25798}" srcOrd="0" destOrd="0" presId="urn:microsoft.com/office/officeart/2005/8/layout/vList2"/>
    <dgm:cxn modelId="{4ED16263-50D7-475E-83B3-1666DA1EF1D7}" type="presOf" srcId="{99D6E8FE-7F70-44E6-AA86-118A5EFC13FB}" destId="{B071A332-43FC-462A-A4B3-C636F04349AE}" srcOrd="0" destOrd="0" presId="urn:microsoft.com/office/officeart/2005/8/layout/vList2"/>
    <dgm:cxn modelId="{C377BE41-0F0C-436C-BA1B-E3244188F9BB}" type="presOf" srcId="{3369AA88-A73E-40B3-8CC8-A431813380CE}" destId="{7D5A1B8E-61A6-4739-A283-81EDA39BF20D}" srcOrd="0" destOrd="0" presId="urn:microsoft.com/office/officeart/2005/8/layout/vList2"/>
    <dgm:cxn modelId="{28A9086B-0451-4747-B831-4A969FC9ADA7}" type="presOf" srcId="{C914D13E-9F2B-4E2D-9722-9C5CD7EAEFD0}" destId="{67F42660-6B7F-4B18-83EA-4160E795D75C}" srcOrd="0" destOrd="0" presId="urn:microsoft.com/office/officeart/2005/8/layout/vList2"/>
    <dgm:cxn modelId="{31B79413-A371-48F2-983D-9EB43DAD98EC}" srcId="{99D6E8FE-7F70-44E6-AA86-118A5EFC13FB}" destId="{3369AA88-A73E-40B3-8CC8-A431813380CE}" srcOrd="2" destOrd="0" parTransId="{00BDEAA6-4936-429E-BE20-B536E0EDAED2}" sibTransId="{EC98AA1D-FE70-4C52-BDFE-267E17DBE34D}"/>
    <dgm:cxn modelId="{FA947D4B-F18C-4A29-A498-372D96D07661}" type="presParOf" srcId="{B071A332-43FC-462A-A4B3-C636F04349AE}" destId="{67F42660-6B7F-4B18-83EA-4160E795D75C}" srcOrd="0" destOrd="0" presId="urn:microsoft.com/office/officeart/2005/8/layout/vList2"/>
    <dgm:cxn modelId="{8DE6CBF4-5CEC-42A3-BADC-5F31545BDE53}" type="presParOf" srcId="{B071A332-43FC-462A-A4B3-C636F04349AE}" destId="{807BACA5-AEE2-4F93-AAB4-5D2F54453BCB}" srcOrd="1" destOrd="0" presId="urn:microsoft.com/office/officeart/2005/8/layout/vList2"/>
    <dgm:cxn modelId="{43C4D0DA-76EF-43AC-8E80-D2E34BBA8003}" type="presParOf" srcId="{B071A332-43FC-462A-A4B3-C636F04349AE}" destId="{27190D02-FA29-4F2A-BA0F-C02AAC0ABE6B}" srcOrd="2" destOrd="0" presId="urn:microsoft.com/office/officeart/2005/8/layout/vList2"/>
    <dgm:cxn modelId="{EA289C6F-963C-48C5-BC8F-B1FD769A37D9}" type="presParOf" srcId="{B071A332-43FC-462A-A4B3-C636F04349AE}" destId="{018283D8-6202-43AC-AC46-DAB91A8114BC}" srcOrd="3" destOrd="0" presId="urn:microsoft.com/office/officeart/2005/8/layout/vList2"/>
    <dgm:cxn modelId="{F7F9DBB3-0271-4209-99C2-487B27D81991}" type="presParOf" srcId="{B071A332-43FC-462A-A4B3-C636F04349AE}" destId="{7D5A1B8E-61A6-4739-A283-81EDA39BF20D}" srcOrd="4" destOrd="0" presId="urn:microsoft.com/office/officeart/2005/8/layout/vList2"/>
    <dgm:cxn modelId="{D87A91E0-FB5F-4FA8-A606-DBB9AC7CBC79}" type="presParOf" srcId="{B071A332-43FC-462A-A4B3-C636F04349AE}" destId="{9852B8F0-9C94-4FF2-929E-973E9A47F3BA}" srcOrd="5" destOrd="0" presId="urn:microsoft.com/office/officeart/2005/8/layout/vList2"/>
    <dgm:cxn modelId="{6494ACAE-EAFA-475A-811D-87DD3B554861}" type="presParOf" srcId="{B071A332-43FC-462A-A4B3-C636F04349AE}" destId="{A613B7C9-A6E7-4260-8E0A-E1ACB3B2579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50935-93CC-4E71-ABA6-5D68D50FC8CB}">
      <dsp:nvSpPr>
        <dsp:cNvPr id="0" name=""/>
        <dsp:cNvSpPr/>
      </dsp:nvSpPr>
      <dsp:spPr>
        <a:xfrm>
          <a:off x="0" y="167566"/>
          <a:ext cx="8076656"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s-HN" sz="3100" kern="1200" smtClean="0"/>
            <a:t>Promoción y vacunación </a:t>
          </a:r>
          <a:endParaRPr lang="es-HN" sz="3100" kern="1200"/>
        </a:p>
      </dsp:txBody>
      <dsp:txXfrm>
        <a:off x="36296" y="203862"/>
        <a:ext cx="8004064" cy="670943"/>
      </dsp:txXfrm>
    </dsp:sp>
    <dsp:sp modelId="{7BCA058B-337F-484A-8A18-4201A07605ED}">
      <dsp:nvSpPr>
        <dsp:cNvPr id="0" name=""/>
        <dsp:cNvSpPr/>
      </dsp:nvSpPr>
      <dsp:spPr>
        <a:xfrm>
          <a:off x="0" y="911101"/>
          <a:ext cx="8076656" cy="3272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34" tIns="39370" rIns="220472" bIns="39370" numCol="1" spcCol="1270" anchor="t" anchorCtr="0">
          <a:noAutofit/>
        </a:bodyPr>
        <a:lstStyle/>
        <a:p>
          <a:pPr marL="228600" lvl="1" indent="-228600" algn="just" defTabSz="1066800" rtl="0">
            <a:lnSpc>
              <a:spcPct val="90000"/>
            </a:lnSpc>
            <a:spcBef>
              <a:spcPct val="0"/>
            </a:spcBef>
            <a:spcAft>
              <a:spcPct val="20000"/>
            </a:spcAft>
            <a:buChar char="••"/>
          </a:pPr>
          <a:r>
            <a:rPr lang="es-HN" sz="2400" kern="1200" dirty="0" smtClean="0"/>
            <a:t> Socializar con los trabajadores de salud del sub sector público (incluye IHSS) y privado las alertas epidemiológicas emitidas por OPS/OMS</a:t>
          </a:r>
          <a:endParaRPr lang="es-HN" sz="2400" kern="1200" dirty="0"/>
        </a:p>
        <a:p>
          <a:pPr marL="228600" lvl="1" indent="-228600" algn="just" defTabSz="1066800" rtl="0">
            <a:lnSpc>
              <a:spcPct val="90000"/>
            </a:lnSpc>
            <a:spcBef>
              <a:spcPct val="0"/>
            </a:spcBef>
            <a:spcAft>
              <a:spcPct val="20000"/>
            </a:spcAft>
            <a:buChar char="••"/>
          </a:pPr>
          <a:r>
            <a:rPr lang="es-HN" sz="2400" kern="1200" dirty="0" smtClean="0"/>
            <a:t> Alertar e informar a la población sobre el Sarampión, importancia de la vacunación y riesgo de importación.</a:t>
          </a:r>
          <a:endParaRPr lang="es-HN" sz="2400" kern="1200" dirty="0"/>
        </a:p>
        <a:p>
          <a:pPr marL="228600" lvl="1" indent="-228600" algn="just" defTabSz="1066800" rtl="0">
            <a:lnSpc>
              <a:spcPct val="90000"/>
            </a:lnSpc>
            <a:spcBef>
              <a:spcPct val="0"/>
            </a:spcBef>
            <a:spcAft>
              <a:spcPct val="20000"/>
            </a:spcAft>
            <a:buChar char="••"/>
          </a:pPr>
          <a:r>
            <a:rPr lang="es-HN" sz="2400" kern="1200" dirty="0" smtClean="0"/>
            <a:t> Lograr y mantener coberturas de vacunación homogéneas contra el Sarampión/Rubéola/Parotiditis (SRP) superiores al 95%, con primera dosis en la población de 12 meses y con segunda dosis en la población de 18 meses de edad.</a:t>
          </a:r>
          <a:endParaRPr lang="es-HN" sz="2400" kern="1200" dirty="0"/>
        </a:p>
      </dsp:txBody>
      <dsp:txXfrm>
        <a:off x="0" y="911101"/>
        <a:ext cx="8076656" cy="32726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143D5-1049-40F4-8C00-50F99CACF822}">
      <dsp:nvSpPr>
        <dsp:cNvPr id="0" name=""/>
        <dsp:cNvSpPr/>
      </dsp:nvSpPr>
      <dsp:spPr>
        <a:xfrm>
          <a:off x="0" y="32595"/>
          <a:ext cx="10868297" cy="11977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HN" sz="1700" kern="1200" dirty="0" smtClean="0"/>
            <a:t> Monitorear el cumplimiento Nacional de la aplicación de la segunda dosis de vacuna SRP, a nivel de establecimientos del sector público, introducida a partir del 2 de enero de 2018, para la población de 18-23 meses (un día antes de que cumplan dos años).</a:t>
          </a:r>
          <a:endParaRPr lang="es-HN" sz="1700" kern="1200" dirty="0"/>
        </a:p>
      </dsp:txBody>
      <dsp:txXfrm>
        <a:off x="58469" y="91064"/>
        <a:ext cx="10751359" cy="1080812"/>
      </dsp:txXfrm>
    </dsp:sp>
    <dsp:sp modelId="{697CDE7D-391D-4DEC-A324-A6ED1BB87D38}">
      <dsp:nvSpPr>
        <dsp:cNvPr id="0" name=""/>
        <dsp:cNvSpPr/>
      </dsp:nvSpPr>
      <dsp:spPr>
        <a:xfrm>
          <a:off x="0" y="1279306"/>
          <a:ext cx="10868297" cy="11977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HN" sz="1700" kern="1200" dirty="0" smtClean="0"/>
            <a:t>Realizar operativos intensivos de vacunación en municipios en riesgo por bajas coberturas de vacunación, con énfasis en municipios de alta concentración de población, turísticos, industriales y fronterizos, a través de la búsqueda activa de población no vacunada </a:t>
          </a:r>
          <a:endParaRPr lang="es-HN" sz="1700" kern="1200" dirty="0"/>
        </a:p>
      </dsp:txBody>
      <dsp:txXfrm>
        <a:off x="58469" y="1337775"/>
        <a:ext cx="10751359" cy="1080812"/>
      </dsp:txXfrm>
    </dsp:sp>
    <dsp:sp modelId="{84EE1719-72A5-4183-9AAF-228B8D3FC290}">
      <dsp:nvSpPr>
        <dsp:cNvPr id="0" name=""/>
        <dsp:cNvSpPr/>
      </dsp:nvSpPr>
      <dsp:spPr>
        <a:xfrm>
          <a:off x="0" y="2526017"/>
          <a:ext cx="10868297" cy="11977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HN" sz="1700" kern="1200" dirty="0" smtClean="0"/>
            <a:t>Actualización por Establecimiento de Salud del Listado de Vacunación de Trabajadores de la Salud (LIVATS) y otros grupos, del estado vacunal con Sarampión/Rubéola (SR) a grupos en riesgo como: trabajadores de la salud, empleados del sector turismo, hoteles transporte (aéreo, terrestre, marítimo-cruceros), oficinas sanitarias internacionales, entre otros </a:t>
          </a:r>
          <a:endParaRPr lang="es-HN" sz="1700" kern="1200" dirty="0"/>
        </a:p>
      </dsp:txBody>
      <dsp:txXfrm>
        <a:off x="58469" y="2584486"/>
        <a:ext cx="10751359" cy="1080812"/>
      </dsp:txXfrm>
    </dsp:sp>
    <dsp:sp modelId="{39DA2268-F016-4C15-AD39-1606602A673F}">
      <dsp:nvSpPr>
        <dsp:cNvPr id="0" name=""/>
        <dsp:cNvSpPr/>
      </dsp:nvSpPr>
      <dsp:spPr>
        <a:xfrm>
          <a:off x="0" y="3772727"/>
          <a:ext cx="10868297" cy="11977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HN" sz="1700" kern="1200" dirty="0" smtClean="0"/>
            <a:t> Vacunación contra SR de grupos en riesgo que no documenten con carnet/listados institucionales, su estado vacunal, con énfasis en aquellos viajeros que no estén vacunados contra el sarampión y la rubéola y que están en riesgo de contraer estas enfermedades al visitar países donde existe la circulación de estos virus, como grupos deportivos, empresariales, excursiones, religiosos, entre otras), idealmente al menos dos semanas antes de su partida</a:t>
          </a:r>
          <a:endParaRPr lang="es-HN" sz="1700" kern="1200" dirty="0"/>
        </a:p>
      </dsp:txBody>
      <dsp:txXfrm>
        <a:off x="58469" y="3831196"/>
        <a:ext cx="10751359" cy="10808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1AF3E-8864-44E8-8901-5217BF58AA07}">
      <dsp:nvSpPr>
        <dsp:cNvPr id="0" name=""/>
        <dsp:cNvSpPr/>
      </dsp:nvSpPr>
      <dsp:spPr>
        <a:xfrm rot="5400000">
          <a:off x="5410072" y="-1189323"/>
          <a:ext cx="3481070"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rtl="0">
            <a:lnSpc>
              <a:spcPct val="90000"/>
            </a:lnSpc>
            <a:spcBef>
              <a:spcPct val="0"/>
            </a:spcBef>
            <a:spcAft>
              <a:spcPct val="15000"/>
            </a:spcAft>
            <a:buChar char="••"/>
          </a:pPr>
          <a:r>
            <a:rPr lang="es-HN" sz="2600" kern="1200" dirty="0" smtClean="0"/>
            <a:t> Vacunar con la vacuna triple viral (SRP), dos semanas antes de sus viaje a todo niño entre 6-11 meses y 29 días de edad. </a:t>
          </a:r>
          <a:endParaRPr lang="es-HN" sz="2600" kern="1200" dirty="0"/>
        </a:p>
        <a:p>
          <a:pPr marL="228600" lvl="1" indent="-228600" algn="l" defTabSz="1155700" rtl="0">
            <a:lnSpc>
              <a:spcPct val="90000"/>
            </a:lnSpc>
            <a:spcBef>
              <a:spcPct val="0"/>
            </a:spcBef>
            <a:spcAft>
              <a:spcPct val="15000"/>
            </a:spcAft>
            <a:buChar char="••"/>
          </a:pPr>
          <a:r>
            <a:rPr lang="es-HN" sz="2600" kern="1200" dirty="0" smtClean="0"/>
            <a:t>Vacunación con la </a:t>
          </a:r>
          <a:r>
            <a:rPr lang="es-HN" sz="2600" kern="1200" smtClean="0"/>
            <a:t>vacuna SR (Sarampión/Rubéola</a:t>
          </a:r>
          <a:r>
            <a:rPr lang="es-HN" sz="2600" kern="1200" dirty="0" smtClean="0"/>
            <a:t>), dos semanas previo a su viaje, a los viajeros mayores de cinco años de edad que no pueda demostrar con carnet evidencia de vacunación</a:t>
          </a:r>
          <a:endParaRPr lang="es-HN" sz="2600" kern="1200" dirty="0"/>
        </a:p>
      </dsp:txBody>
      <dsp:txXfrm rot="-5400000">
        <a:off x="3785615" y="605066"/>
        <a:ext cx="6560052" cy="3141206"/>
      </dsp:txXfrm>
    </dsp:sp>
    <dsp:sp modelId="{7EE8D9A2-F134-4F48-9021-054E721E7A14}">
      <dsp:nvSpPr>
        <dsp:cNvPr id="0" name=""/>
        <dsp:cNvSpPr/>
      </dsp:nvSpPr>
      <dsp:spPr>
        <a:xfrm>
          <a:off x="0" y="0"/>
          <a:ext cx="3785616" cy="43513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rtl="0">
            <a:lnSpc>
              <a:spcPct val="90000"/>
            </a:lnSpc>
            <a:spcBef>
              <a:spcPct val="0"/>
            </a:spcBef>
            <a:spcAft>
              <a:spcPct val="35000"/>
            </a:spcAft>
          </a:pPr>
          <a:r>
            <a:rPr lang="es-HN" sz="4500" kern="1200" dirty="0" smtClean="0"/>
            <a:t>Previo a su viaje a países donde existe la circulación de estos virus:</a:t>
          </a:r>
          <a:endParaRPr lang="es-HN" sz="4500" kern="1200" dirty="0"/>
        </a:p>
      </dsp:txBody>
      <dsp:txXfrm>
        <a:off x="184799" y="184799"/>
        <a:ext cx="3416018" cy="39817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C5910-6C7B-482E-9577-276D049F906E}">
      <dsp:nvSpPr>
        <dsp:cNvPr id="0" name=""/>
        <dsp:cNvSpPr/>
      </dsp:nvSpPr>
      <dsp:spPr>
        <a:xfrm>
          <a:off x="0" y="106645"/>
          <a:ext cx="10515600" cy="123069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HN" sz="2200" kern="1200" dirty="0" smtClean="0"/>
            <a:t>Actualización al personal de salud de las definiciones de caso y medidas ante todo caso sospechoso de sarampión/rubéola · </a:t>
          </a:r>
          <a:endParaRPr lang="es-HN" sz="2200" kern="1200" dirty="0"/>
        </a:p>
      </dsp:txBody>
      <dsp:txXfrm>
        <a:off x="60077" y="166722"/>
        <a:ext cx="10395446" cy="1110539"/>
      </dsp:txXfrm>
    </dsp:sp>
    <dsp:sp modelId="{22331E0E-6DF9-4EC3-9D76-B53AE0D70231}">
      <dsp:nvSpPr>
        <dsp:cNvPr id="0" name=""/>
        <dsp:cNvSpPr/>
      </dsp:nvSpPr>
      <dsp:spPr>
        <a:xfrm>
          <a:off x="0" y="1362600"/>
          <a:ext cx="10515600" cy="1230693"/>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HN" sz="2200" kern="1200" dirty="0" smtClean="0"/>
            <a:t>Asegurar cumplimiento de normas de vigilancia epidemiológica del personal de salud ante todo caso sospechoso de Sarampión/Rubéola en la red de servicios, que garantice se realice: </a:t>
          </a:r>
          <a:endParaRPr lang="es-HN" sz="2200" kern="1200" dirty="0"/>
        </a:p>
      </dsp:txBody>
      <dsp:txXfrm>
        <a:off x="60077" y="1422677"/>
        <a:ext cx="10395446" cy="1110539"/>
      </dsp:txXfrm>
    </dsp:sp>
    <dsp:sp modelId="{0F16B310-46E4-4367-9D48-646570159DEA}">
      <dsp:nvSpPr>
        <dsp:cNvPr id="0" name=""/>
        <dsp:cNvSpPr/>
      </dsp:nvSpPr>
      <dsp:spPr>
        <a:xfrm>
          <a:off x="0" y="2593293"/>
          <a:ext cx="10515600" cy="25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s-HN" sz="1700" kern="1200" smtClean="0"/>
            <a:t>1. Notificación inmediata del 100% de casos sospechosos </a:t>
          </a:r>
          <a:endParaRPr lang="es-HN" sz="1700" kern="1200"/>
        </a:p>
        <a:p>
          <a:pPr marL="171450" lvl="1" indent="-171450" algn="l" defTabSz="755650" rtl="0">
            <a:lnSpc>
              <a:spcPct val="90000"/>
            </a:lnSpc>
            <a:spcBef>
              <a:spcPct val="0"/>
            </a:spcBef>
            <a:spcAft>
              <a:spcPct val="20000"/>
            </a:spcAft>
            <a:buChar char="••"/>
          </a:pPr>
          <a:r>
            <a:rPr lang="es-HN" sz="1700" kern="1200" dirty="0" smtClean="0"/>
            <a:t>2. Llenado completo de ficha epidemiológica</a:t>
          </a:r>
          <a:endParaRPr lang="es-HN" sz="1700" kern="1200" dirty="0"/>
        </a:p>
        <a:p>
          <a:pPr marL="171450" lvl="1" indent="-171450" algn="l" defTabSz="755650" rtl="0">
            <a:lnSpc>
              <a:spcPct val="90000"/>
            </a:lnSpc>
            <a:spcBef>
              <a:spcPct val="0"/>
            </a:spcBef>
            <a:spcAft>
              <a:spcPct val="20000"/>
            </a:spcAft>
            <a:buChar char="••"/>
          </a:pPr>
          <a:r>
            <a:rPr lang="es-HN" sz="1700" kern="1200" dirty="0" smtClean="0"/>
            <a:t>3. Toma de muestra de sangre (suero) al primer contacto </a:t>
          </a:r>
          <a:endParaRPr lang="es-HN" sz="1700" kern="1200" dirty="0"/>
        </a:p>
        <a:p>
          <a:pPr marL="171450" lvl="1" indent="-171450" algn="l" defTabSz="755650" rtl="0">
            <a:lnSpc>
              <a:spcPct val="90000"/>
            </a:lnSpc>
            <a:spcBef>
              <a:spcPct val="0"/>
            </a:spcBef>
            <a:spcAft>
              <a:spcPct val="20000"/>
            </a:spcAft>
            <a:buChar char="••"/>
          </a:pPr>
          <a:r>
            <a:rPr lang="es-HN" sz="1700" kern="1200" dirty="0" smtClean="0"/>
            <a:t>4. Toma de hisopado nasofaríngeo (nariz y garganta) para el aislamiento viral</a:t>
          </a:r>
          <a:endParaRPr lang="es-HN" sz="1700" kern="1200" dirty="0"/>
        </a:p>
        <a:p>
          <a:pPr marL="171450" lvl="1" indent="-171450" algn="l" defTabSz="755650" rtl="0">
            <a:lnSpc>
              <a:spcPct val="90000"/>
            </a:lnSpc>
            <a:spcBef>
              <a:spcPct val="0"/>
            </a:spcBef>
            <a:spcAft>
              <a:spcPct val="20000"/>
            </a:spcAft>
            <a:buChar char="••"/>
          </a:pPr>
          <a:r>
            <a:rPr lang="es-HN" sz="1700" kern="1200" smtClean="0"/>
            <a:t>5. Envío inmediato de la muestra de sangre e hisopado al Laboratorio Central de Virología.</a:t>
          </a:r>
          <a:endParaRPr lang="es-HN" sz="1700" kern="1200"/>
        </a:p>
        <a:p>
          <a:pPr marL="171450" lvl="1" indent="-171450" algn="l" defTabSz="755650" rtl="0">
            <a:lnSpc>
              <a:spcPct val="90000"/>
            </a:lnSpc>
            <a:spcBef>
              <a:spcPct val="0"/>
            </a:spcBef>
            <a:spcAft>
              <a:spcPct val="20000"/>
            </a:spcAft>
            <a:buChar char="••"/>
          </a:pPr>
          <a:r>
            <a:rPr lang="es-HN" sz="1700" kern="1200" smtClean="0"/>
            <a:t>6. Visita domiciliar dentro de las 48 horas siguientes a la notificación para identificar el estado de convivientes y de contactos </a:t>
          </a:r>
          <a:endParaRPr lang="es-HN" sz="1700" kern="1200"/>
        </a:p>
        <a:p>
          <a:pPr marL="171450" lvl="1" indent="-171450" algn="l" defTabSz="755650" rtl="0">
            <a:lnSpc>
              <a:spcPct val="90000"/>
            </a:lnSpc>
            <a:spcBef>
              <a:spcPct val="0"/>
            </a:spcBef>
            <a:spcAft>
              <a:spcPct val="20000"/>
            </a:spcAft>
            <a:buChar char="••"/>
          </a:pPr>
          <a:r>
            <a:rPr lang="es-HN" sz="1700" kern="1200" smtClean="0"/>
            <a:t>7. Vacunación con SRP de convivientes, contactos de niños menores de cinco años de edad y con SR a población mayor de cinco años de edad no vacunada en la comunidad de ocurrencia del caso </a:t>
          </a:r>
          <a:endParaRPr lang="es-HN" sz="1700" kern="1200"/>
        </a:p>
      </dsp:txBody>
      <dsp:txXfrm>
        <a:off x="0" y="2593293"/>
        <a:ext cx="10515600" cy="25502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42660-6B7F-4B18-83EA-4160E795D75C}">
      <dsp:nvSpPr>
        <dsp:cNvPr id="0" name=""/>
        <dsp:cNvSpPr/>
      </dsp:nvSpPr>
      <dsp:spPr>
        <a:xfrm>
          <a:off x="0" y="126915"/>
          <a:ext cx="10868297" cy="145445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HN" sz="2600" kern="1200" smtClean="0"/>
            <a:t>Realizar búsqueda activa de las enfermedades prevenibles por vacunas, con énfasis en sarampión/rubéola mensualmente.</a:t>
          </a:r>
          <a:endParaRPr lang="es-HN" sz="2600" kern="1200"/>
        </a:p>
      </dsp:txBody>
      <dsp:txXfrm>
        <a:off x="71001" y="197916"/>
        <a:ext cx="10726295" cy="1312454"/>
      </dsp:txXfrm>
    </dsp:sp>
    <dsp:sp modelId="{27190D02-FA29-4F2A-BA0F-C02AAC0ABE6B}">
      <dsp:nvSpPr>
        <dsp:cNvPr id="0" name=""/>
        <dsp:cNvSpPr/>
      </dsp:nvSpPr>
      <dsp:spPr>
        <a:xfrm>
          <a:off x="0" y="1656252"/>
          <a:ext cx="10868297" cy="145445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HN" sz="2600" kern="1200" dirty="0" smtClean="0"/>
            <a:t>Intensificar la vigilancia epidemiológica a nivel nacional, con énfasis en zonas fronterizas y de alto flujo turístico ante la amenaza de importación de casos, previniendo así la reintroducción del virus del sarampión en el país . </a:t>
          </a:r>
          <a:endParaRPr lang="es-HN" sz="2600" kern="1200" dirty="0"/>
        </a:p>
      </dsp:txBody>
      <dsp:txXfrm>
        <a:off x="71001" y="1727253"/>
        <a:ext cx="10726295" cy="1312454"/>
      </dsp:txXfrm>
    </dsp:sp>
    <dsp:sp modelId="{7D5A1B8E-61A6-4739-A283-81EDA39BF20D}">
      <dsp:nvSpPr>
        <dsp:cNvPr id="0" name=""/>
        <dsp:cNvSpPr/>
      </dsp:nvSpPr>
      <dsp:spPr>
        <a:xfrm>
          <a:off x="0" y="3185588"/>
          <a:ext cx="10868297" cy="145445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HN" sz="2600" kern="1200" smtClean="0"/>
            <a:t>Sensibilizar a las instancias directivas de los establecimientos de salud privados sobre la necesidad de notificación inmediata a la región sanitaria de su departamento ante la identificación de cualquier caso. </a:t>
          </a:r>
          <a:endParaRPr lang="es-HN" sz="2600" kern="1200"/>
        </a:p>
      </dsp:txBody>
      <dsp:txXfrm>
        <a:off x="71001" y="3256589"/>
        <a:ext cx="10726295" cy="1312454"/>
      </dsp:txXfrm>
    </dsp:sp>
    <dsp:sp modelId="{A613B7C9-A6E7-4260-8E0A-E1ACB3B25798}">
      <dsp:nvSpPr>
        <dsp:cNvPr id="0" name=""/>
        <dsp:cNvSpPr/>
      </dsp:nvSpPr>
      <dsp:spPr>
        <a:xfrm>
          <a:off x="0" y="4714924"/>
          <a:ext cx="10868297" cy="145445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HN" sz="2600" kern="1200" smtClean="0"/>
            <a:t>Divulgar Epi-Alerta sobre riesgo de Sarampión a nivel de la red de servicios públicos, privados y Seguridad Social.</a:t>
          </a:r>
          <a:endParaRPr lang="es-HN" sz="2600" kern="1200"/>
        </a:p>
      </dsp:txBody>
      <dsp:txXfrm>
        <a:off x="71001" y="4785925"/>
        <a:ext cx="10726295" cy="13124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HN"/>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7C976D-24D6-47A4-B89B-FE5DEFEF1751}" type="datetimeFigureOut">
              <a:rPr lang="es-HN" smtClean="0"/>
              <a:t>13/03/2018</a:t>
            </a:fld>
            <a:endParaRPr lang="es-HN"/>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HN"/>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HN"/>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5DB6FA-1191-48BF-AA69-F2DB9AA4FDFC}" type="slidenum">
              <a:rPr lang="es-HN" smtClean="0"/>
              <a:t>‹Nº›</a:t>
            </a:fld>
            <a:endParaRPr lang="es-HN"/>
          </a:p>
        </p:txBody>
      </p:sp>
    </p:spTree>
    <p:extLst>
      <p:ext uri="{BB962C8B-B14F-4D97-AF65-F5344CB8AC3E}">
        <p14:creationId xmlns:p14="http://schemas.microsoft.com/office/powerpoint/2010/main" val="4164734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1000" y="685800"/>
            <a:ext cx="6096000" cy="3429000"/>
          </a:xfrm>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9535">
              <a:defRPr sz="3800" b="1">
                <a:solidFill>
                  <a:srgbClr val="000066"/>
                </a:solidFill>
                <a:latin typeface="Arial" pitchFamily="34" charset="0"/>
                <a:ea typeface="MS PGothic" pitchFamily="34" charset="-128"/>
              </a:defRPr>
            </a:lvl1pPr>
            <a:lvl2pPr marL="726531" indent="-279435" defTabSz="889535">
              <a:defRPr sz="3800" b="1">
                <a:solidFill>
                  <a:srgbClr val="000066"/>
                </a:solidFill>
                <a:latin typeface="Arial" pitchFamily="34" charset="0"/>
                <a:ea typeface="MS PGothic" pitchFamily="34" charset="-128"/>
              </a:defRPr>
            </a:lvl2pPr>
            <a:lvl3pPr marL="1117740" indent="-223548" defTabSz="889535">
              <a:defRPr sz="3800" b="1">
                <a:solidFill>
                  <a:srgbClr val="000066"/>
                </a:solidFill>
                <a:latin typeface="Arial" pitchFamily="34" charset="0"/>
                <a:ea typeface="MS PGothic" pitchFamily="34" charset="-128"/>
              </a:defRPr>
            </a:lvl3pPr>
            <a:lvl4pPr marL="1564836" indent="-223548" defTabSz="889535">
              <a:defRPr sz="3800" b="1">
                <a:solidFill>
                  <a:srgbClr val="000066"/>
                </a:solidFill>
                <a:latin typeface="Arial" pitchFamily="34" charset="0"/>
                <a:ea typeface="MS PGothic" pitchFamily="34" charset="-128"/>
              </a:defRPr>
            </a:lvl4pPr>
            <a:lvl5pPr marL="2011931" indent="-223548" defTabSz="889535">
              <a:defRPr sz="3800" b="1">
                <a:solidFill>
                  <a:srgbClr val="000066"/>
                </a:solidFill>
                <a:latin typeface="Arial" pitchFamily="34" charset="0"/>
                <a:ea typeface="MS PGothic" pitchFamily="34" charset="-128"/>
              </a:defRPr>
            </a:lvl5pPr>
            <a:lvl6pPr marL="2459027" indent="-223548" defTabSz="889535" eaLnBrk="0" fontAlgn="base" hangingPunct="0">
              <a:spcBef>
                <a:spcPct val="0"/>
              </a:spcBef>
              <a:spcAft>
                <a:spcPct val="0"/>
              </a:spcAft>
              <a:defRPr sz="3800" b="1">
                <a:solidFill>
                  <a:srgbClr val="000066"/>
                </a:solidFill>
                <a:latin typeface="Arial" pitchFamily="34" charset="0"/>
                <a:ea typeface="MS PGothic" pitchFamily="34" charset="-128"/>
              </a:defRPr>
            </a:lvl6pPr>
            <a:lvl7pPr marL="2906123" indent="-223548" defTabSz="889535" eaLnBrk="0" fontAlgn="base" hangingPunct="0">
              <a:spcBef>
                <a:spcPct val="0"/>
              </a:spcBef>
              <a:spcAft>
                <a:spcPct val="0"/>
              </a:spcAft>
              <a:defRPr sz="3800" b="1">
                <a:solidFill>
                  <a:srgbClr val="000066"/>
                </a:solidFill>
                <a:latin typeface="Arial" pitchFamily="34" charset="0"/>
                <a:ea typeface="MS PGothic" pitchFamily="34" charset="-128"/>
              </a:defRPr>
            </a:lvl7pPr>
            <a:lvl8pPr marL="3353219" indent="-223548" defTabSz="889535" eaLnBrk="0" fontAlgn="base" hangingPunct="0">
              <a:spcBef>
                <a:spcPct val="0"/>
              </a:spcBef>
              <a:spcAft>
                <a:spcPct val="0"/>
              </a:spcAft>
              <a:defRPr sz="3800" b="1">
                <a:solidFill>
                  <a:srgbClr val="000066"/>
                </a:solidFill>
                <a:latin typeface="Arial" pitchFamily="34" charset="0"/>
                <a:ea typeface="MS PGothic" pitchFamily="34" charset="-128"/>
              </a:defRPr>
            </a:lvl8pPr>
            <a:lvl9pPr marL="3800315" indent="-223548" defTabSz="889535" eaLnBrk="0" fontAlgn="base" hangingPunct="0">
              <a:spcBef>
                <a:spcPct val="0"/>
              </a:spcBef>
              <a:spcAft>
                <a:spcPct val="0"/>
              </a:spcAft>
              <a:defRPr sz="3800" b="1">
                <a:solidFill>
                  <a:srgbClr val="000066"/>
                </a:solidFill>
                <a:latin typeface="Arial" pitchFamily="34" charset="0"/>
                <a:ea typeface="MS PGothic" pitchFamily="34" charset="-128"/>
              </a:defRPr>
            </a:lvl9pPr>
          </a:lstStyle>
          <a:p>
            <a:fld id="{4E6D944F-0E5A-42A4-B903-FE448D32E6D5}" type="slidenum">
              <a:rPr lang="en-US" altLang="en-US" sz="1200" b="0">
                <a:solidFill>
                  <a:schemeClr val="tx1"/>
                </a:solidFill>
              </a:rPr>
              <a:pPr/>
              <a:t>7</a:t>
            </a:fld>
            <a:endParaRPr lang="en-US" altLang="en-US" sz="1200" b="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HN"/>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HN"/>
          </a:p>
        </p:txBody>
      </p:sp>
      <p:sp>
        <p:nvSpPr>
          <p:cNvPr id="4" name="Marcador de fecha 3"/>
          <p:cNvSpPr>
            <a:spLocks noGrp="1"/>
          </p:cNvSpPr>
          <p:nvPr>
            <p:ph type="dt" sz="half" idx="10"/>
          </p:nvPr>
        </p:nvSpPr>
        <p:spPr/>
        <p:txBody>
          <a:bodyPr/>
          <a:lstStyle/>
          <a:p>
            <a:fld id="{1613943D-1F6C-4991-B904-627B80A8AB20}" type="datetimeFigureOut">
              <a:rPr lang="es-HN" smtClean="0"/>
              <a:t>13/03/2018</a:t>
            </a:fld>
            <a:endParaRPr lang="es-HN"/>
          </a:p>
        </p:txBody>
      </p:sp>
      <p:sp>
        <p:nvSpPr>
          <p:cNvPr id="5" name="Marcador de pie de página 4"/>
          <p:cNvSpPr>
            <a:spLocks noGrp="1"/>
          </p:cNvSpPr>
          <p:nvPr>
            <p:ph type="ftr" sz="quarter" idx="11"/>
          </p:nvPr>
        </p:nvSpPr>
        <p:spPr/>
        <p:txBody>
          <a:bodyPr/>
          <a:lstStyle/>
          <a:p>
            <a:endParaRPr lang="es-HN"/>
          </a:p>
        </p:txBody>
      </p:sp>
      <p:sp>
        <p:nvSpPr>
          <p:cNvPr id="6" name="Marcador de número de diapositiva 5"/>
          <p:cNvSpPr>
            <a:spLocks noGrp="1"/>
          </p:cNvSpPr>
          <p:nvPr>
            <p:ph type="sldNum" sz="quarter" idx="12"/>
          </p:nvPr>
        </p:nvSpPr>
        <p:spPr/>
        <p:txBody>
          <a:bodyPr/>
          <a:lstStyle/>
          <a:p>
            <a:fld id="{E235F310-9F92-4C05-8FF9-758A3761EDF9}" type="slidenum">
              <a:rPr lang="es-HN" smtClean="0"/>
              <a:t>‹Nº›</a:t>
            </a:fld>
            <a:endParaRPr lang="es-HN"/>
          </a:p>
        </p:txBody>
      </p:sp>
    </p:spTree>
    <p:extLst>
      <p:ext uri="{BB962C8B-B14F-4D97-AF65-F5344CB8AC3E}">
        <p14:creationId xmlns:p14="http://schemas.microsoft.com/office/powerpoint/2010/main" val="302786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HN"/>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Marcador de fecha 3"/>
          <p:cNvSpPr>
            <a:spLocks noGrp="1"/>
          </p:cNvSpPr>
          <p:nvPr>
            <p:ph type="dt" sz="half" idx="10"/>
          </p:nvPr>
        </p:nvSpPr>
        <p:spPr/>
        <p:txBody>
          <a:bodyPr/>
          <a:lstStyle/>
          <a:p>
            <a:fld id="{1613943D-1F6C-4991-B904-627B80A8AB20}" type="datetimeFigureOut">
              <a:rPr lang="es-HN" smtClean="0"/>
              <a:t>13/03/2018</a:t>
            </a:fld>
            <a:endParaRPr lang="es-HN"/>
          </a:p>
        </p:txBody>
      </p:sp>
      <p:sp>
        <p:nvSpPr>
          <p:cNvPr id="5" name="Marcador de pie de página 4"/>
          <p:cNvSpPr>
            <a:spLocks noGrp="1"/>
          </p:cNvSpPr>
          <p:nvPr>
            <p:ph type="ftr" sz="quarter" idx="11"/>
          </p:nvPr>
        </p:nvSpPr>
        <p:spPr/>
        <p:txBody>
          <a:bodyPr/>
          <a:lstStyle/>
          <a:p>
            <a:endParaRPr lang="es-HN"/>
          </a:p>
        </p:txBody>
      </p:sp>
      <p:sp>
        <p:nvSpPr>
          <p:cNvPr id="6" name="Marcador de número de diapositiva 5"/>
          <p:cNvSpPr>
            <a:spLocks noGrp="1"/>
          </p:cNvSpPr>
          <p:nvPr>
            <p:ph type="sldNum" sz="quarter" idx="12"/>
          </p:nvPr>
        </p:nvSpPr>
        <p:spPr/>
        <p:txBody>
          <a:bodyPr/>
          <a:lstStyle/>
          <a:p>
            <a:fld id="{E235F310-9F92-4C05-8FF9-758A3761EDF9}" type="slidenum">
              <a:rPr lang="es-HN" smtClean="0"/>
              <a:t>‹Nº›</a:t>
            </a:fld>
            <a:endParaRPr lang="es-HN"/>
          </a:p>
        </p:txBody>
      </p:sp>
    </p:spTree>
    <p:extLst>
      <p:ext uri="{BB962C8B-B14F-4D97-AF65-F5344CB8AC3E}">
        <p14:creationId xmlns:p14="http://schemas.microsoft.com/office/powerpoint/2010/main" val="229853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HN"/>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Marcador de fecha 3"/>
          <p:cNvSpPr>
            <a:spLocks noGrp="1"/>
          </p:cNvSpPr>
          <p:nvPr>
            <p:ph type="dt" sz="half" idx="10"/>
          </p:nvPr>
        </p:nvSpPr>
        <p:spPr/>
        <p:txBody>
          <a:bodyPr/>
          <a:lstStyle/>
          <a:p>
            <a:fld id="{1613943D-1F6C-4991-B904-627B80A8AB20}" type="datetimeFigureOut">
              <a:rPr lang="es-HN" smtClean="0"/>
              <a:t>13/03/2018</a:t>
            </a:fld>
            <a:endParaRPr lang="es-HN"/>
          </a:p>
        </p:txBody>
      </p:sp>
      <p:sp>
        <p:nvSpPr>
          <p:cNvPr id="5" name="Marcador de pie de página 4"/>
          <p:cNvSpPr>
            <a:spLocks noGrp="1"/>
          </p:cNvSpPr>
          <p:nvPr>
            <p:ph type="ftr" sz="quarter" idx="11"/>
          </p:nvPr>
        </p:nvSpPr>
        <p:spPr/>
        <p:txBody>
          <a:bodyPr/>
          <a:lstStyle/>
          <a:p>
            <a:endParaRPr lang="es-HN"/>
          </a:p>
        </p:txBody>
      </p:sp>
      <p:sp>
        <p:nvSpPr>
          <p:cNvPr id="6" name="Marcador de número de diapositiva 5"/>
          <p:cNvSpPr>
            <a:spLocks noGrp="1"/>
          </p:cNvSpPr>
          <p:nvPr>
            <p:ph type="sldNum" sz="quarter" idx="12"/>
          </p:nvPr>
        </p:nvSpPr>
        <p:spPr/>
        <p:txBody>
          <a:bodyPr/>
          <a:lstStyle/>
          <a:p>
            <a:fld id="{E235F310-9F92-4C05-8FF9-758A3761EDF9}" type="slidenum">
              <a:rPr lang="es-HN" smtClean="0"/>
              <a:t>‹Nº›</a:t>
            </a:fld>
            <a:endParaRPr lang="es-HN"/>
          </a:p>
        </p:txBody>
      </p:sp>
    </p:spTree>
    <p:extLst>
      <p:ext uri="{BB962C8B-B14F-4D97-AF65-F5344CB8AC3E}">
        <p14:creationId xmlns:p14="http://schemas.microsoft.com/office/powerpoint/2010/main" val="681267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1800"/>
              </a:spcBef>
              <a:defRPr>
                <a:solidFill>
                  <a:srgbClr val="000066"/>
                </a:solidFill>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3"/>
          <p:cNvSpPr>
            <a:spLocks noGrp="1"/>
          </p:cNvSpPr>
          <p:nvPr>
            <p:ph type="title"/>
          </p:nvPr>
        </p:nvSpPr>
        <p:spPr/>
        <p:txBody>
          <a:bodyPr/>
          <a:lstStyle>
            <a:lvl1pPr>
              <a:defRPr>
                <a:latin typeface="Gill Sans MT" panose="020B0502020104020203" pitchFamily="34" charset="0"/>
              </a:defRPr>
            </a:lvl1pPr>
          </a:lstStyle>
          <a:p>
            <a:r>
              <a:rPr lang="en-US" dirty="0"/>
              <a:t>Click to edit Master title style</a:t>
            </a:r>
          </a:p>
        </p:txBody>
      </p:sp>
    </p:spTree>
    <p:extLst>
      <p:ext uri="{BB962C8B-B14F-4D97-AF65-F5344CB8AC3E}">
        <p14:creationId xmlns:p14="http://schemas.microsoft.com/office/powerpoint/2010/main" val="1764265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HN"/>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Marcador de fecha 3"/>
          <p:cNvSpPr>
            <a:spLocks noGrp="1"/>
          </p:cNvSpPr>
          <p:nvPr>
            <p:ph type="dt" sz="half" idx="10"/>
          </p:nvPr>
        </p:nvSpPr>
        <p:spPr/>
        <p:txBody>
          <a:bodyPr/>
          <a:lstStyle/>
          <a:p>
            <a:fld id="{1613943D-1F6C-4991-B904-627B80A8AB20}" type="datetimeFigureOut">
              <a:rPr lang="es-HN" smtClean="0"/>
              <a:t>13/03/2018</a:t>
            </a:fld>
            <a:endParaRPr lang="es-HN"/>
          </a:p>
        </p:txBody>
      </p:sp>
      <p:sp>
        <p:nvSpPr>
          <p:cNvPr id="5" name="Marcador de pie de página 4"/>
          <p:cNvSpPr>
            <a:spLocks noGrp="1"/>
          </p:cNvSpPr>
          <p:nvPr>
            <p:ph type="ftr" sz="quarter" idx="11"/>
          </p:nvPr>
        </p:nvSpPr>
        <p:spPr/>
        <p:txBody>
          <a:bodyPr/>
          <a:lstStyle/>
          <a:p>
            <a:endParaRPr lang="es-HN"/>
          </a:p>
        </p:txBody>
      </p:sp>
      <p:sp>
        <p:nvSpPr>
          <p:cNvPr id="6" name="Marcador de número de diapositiva 5"/>
          <p:cNvSpPr>
            <a:spLocks noGrp="1"/>
          </p:cNvSpPr>
          <p:nvPr>
            <p:ph type="sldNum" sz="quarter" idx="12"/>
          </p:nvPr>
        </p:nvSpPr>
        <p:spPr/>
        <p:txBody>
          <a:bodyPr/>
          <a:lstStyle/>
          <a:p>
            <a:fld id="{E235F310-9F92-4C05-8FF9-758A3761EDF9}" type="slidenum">
              <a:rPr lang="es-HN" smtClean="0"/>
              <a:t>‹Nº›</a:t>
            </a:fld>
            <a:endParaRPr lang="es-HN"/>
          </a:p>
        </p:txBody>
      </p:sp>
    </p:spTree>
    <p:extLst>
      <p:ext uri="{BB962C8B-B14F-4D97-AF65-F5344CB8AC3E}">
        <p14:creationId xmlns:p14="http://schemas.microsoft.com/office/powerpoint/2010/main" val="2781596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HN"/>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1613943D-1F6C-4991-B904-627B80A8AB20}" type="datetimeFigureOut">
              <a:rPr lang="es-HN" smtClean="0"/>
              <a:t>13/03/2018</a:t>
            </a:fld>
            <a:endParaRPr lang="es-HN"/>
          </a:p>
        </p:txBody>
      </p:sp>
      <p:sp>
        <p:nvSpPr>
          <p:cNvPr id="5" name="Marcador de pie de página 4"/>
          <p:cNvSpPr>
            <a:spLocks noGrp="1"/>
          </p:cNvSpPr>
          <p:nvPr>
            <p:ph type="ftr" sz="quarter" idx="11"/>
          </p:nvPr>
        </p:nvSpPr>
        <p:spPr/>
        <p:txBody>
          <a:bodyPr/>
          <a:lstStyle/>
          <a:p>
            <a:endParaRPr lang="es-HN"/>
          </a:p>
        </p:txBody>
      </p:sp>
      <p:sp>
        <p:nvSpPr>
          <p:cNvPr id="6" name="Marcador de número de diapositiva 5"/>
          <p:cNvSpPr>
            <a:spLocks noGrp="1"/>
          </p:cNvSpPr>
          <p:nvPr>
            <p:ph type="sldNum" sz="quarter" idx="12"/>
          </p:nvPr>
        </p:nvSpPr>
        <p:spPr/>
        <p:txBody>
          <a:bodyPr/>
          <a:lstStyle/>
          <a:p>
            <a:fld id="{E235F310-9F92-4C05-8FF9-758A3761EDF9}" type="slidenum">
              <a:rPr lang="es-HN" smtClean="0"/>
              <a:t>‹Nº›</a:t>
            </a:fld>
            <a:endParaRPr lang="es-HN"/>
          </a:p>
        </p:txBody>
      </p:sp>
    </p:spTree>
    <p:extLst>
      <p:ext uri="{BB962C8B-B14F-4D97-AF65-F5344CB8AC3E}">
        <p14:creationId xmlns:p14="http://schemas.microsoft.com/office/powerpoint/2010/main" val="1836845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HN"/>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5" name="Marcador de fecha 4"/>
          <p:cNvSpPr>
            <a:spLocks noGrp="1"/>
          </p:cNvSpPr>
          <p:nvPr>
            <p:ph type="dt" sz="half" idx="10"/>
          </p:nvPr>
        </p:nvSpPr>
        <p:spPr/>
        <p:txBody>
          <a:bodyPr/>
          <a:lstStyle/>
          <a:p>
            <a:fld id="{1613943D-1F6C-4991-B904-627B80A8AB20}" type="datetimeFigureOut">
              <a:rPr lang="es-HN" smtClean="0"/>
              <a:t>13/03/2018</a:t>
            </a:fld>
            <a:endParaRPr lang="es-HN"/>
          </a:p>
        </p:txBody>
      </p:sp>
      <p:sp>
        <p:nvSpPr>
          <p:cNvPr id="6" name="Marcador de pie de página 5"/>
          <p:cNvSpPr>
            <a:spLocks noGrp="1"/>
          </p:cNvSpPr>
          <p:nvPr>
            <p:ph type="ftr" sz="quarter" idx="11"/>
          </p:nvPr>
        </p:nvSpPr>
        <p:spPr/>
        <p:txBody>
          <a:bodyPr/>
          <a:lstStyle/>
          <a:p>
            <a:endParaRPr lang="es-HN"/>
          </a:p>
        </p:txBody>
      </p:sp>
      <p:sp>
        <p:nvSpPr>
          <p:cNvPr id="7" name="Marcador de número de diapositiva 6"/>
          <p:cNvSpPr>
            <a:spLocks noGrp="1"/>
          </p:cNvSpPr>
          <p:nvPr>
            <p:ph type="sldNum" sz="quarter" idx="12"/>
          </p:nvPr>
        </p:nvSpPr>
        <p:spPr/>
        <p:txBody>
          <a:bodyPr/>
          <a:lstStyle/>
          <a:p>
            <a:fld id="{E235F310-9F92-4C05-8FF9-758A3761EDF9}" type="slidenum">
              <a:rPr lang="es-HN" smtClean="0"/>
              <a:t>‹Nº›</a:t>
            </a:fld>
            <a:endParaRPr lang="es-HN"/>
          </a:p>
        </p:txBody>
      </p:sp>
    </p:spTree>
    <p:extLst>
      <p:ext uri="{BB962C8B-B14F-4D97-AF65-F5344CB8AC3E}">
        <p14:creationId xmlns:p14="http://schemas.microsoft.com/office/powerpoint/2010/main" val="180708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HN"/>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7" name="Marcador de fecha 6"/>
          <p:cNvSpPr>
            <a:spLocks noGrp="1"/>
          </p:cNvSpPr>
          <p:nvPr>
            <p:ph type="dt" sz="half" idx="10"/>
          </p:nvPr>
        </p:nvSpPr>
        <p:spPr/>
        <p:txBody>
          <a:bodyPr/>
          <a:lstStyle/>
          <a:p>
            <a:fld id="{1613943D-1F6C-4991-B904-627B80A8AB20}" type="datetimeFigureOut">
              <a:rPr lang="es-HN" smtClean="0"/>
              <a:t>13/03/2018</a:t>
            </a:fld>
            <a:endParaRPr lang="es-HN"/>
          </a:p>
        </p:txBody>
      </p:sp>
      <p:sp>
        <p:nvSpPr>
          <p:cNvPr id="8" name="Marcador de pie de página 7"/>
          <p:cNvSpPr>
            <a:spLocks noGrp="1"/>
          </p:cNvSpPr>
          <p:nvPr>
            <p:ph type="ftr" sz="quarter" idx="11"/>
          </p:nvPr>
        </p:nvSpPr>
        <p:spPr/>
        <p:txBody>
          <a:bodyPr/>
          <a:lstStyle/>
          <a:p>
            <a:endParaRPr lang="es-HN"/>
          </a:p>
        </p:txBody>
      </p:sp>
      <p:sp>
        <p:nvSpPr>
          <p:cNvPr id="9" name="Marcador de número de diapositiva 8"/>
          <p:cNvSpPr>
            <a:spLocks noGrp="1"/>
          </p:cNvSpPr>
          <p:nvPr>
            <p:ph type="sldNum" sz="quarter" idx="12"/>
          </p:nvPr>
        </p:nvSpPr>
        <p:spPr/>
        <p:txBody>
          <a:bodyPr/>
          <a:lstStyle/>
          <a:p>
            <a:fld id="{E235F310-9F92-4C05-8FF9-758A3761EDF9}" type="slidenum">
              <a:rPr lang="es-HN" smtClean="0"/>
              <a:t>‹Nº›</a:t>
            </a:fld>
            <a:endParaRPr lang="es-HN"/>
          </a:p>
        </p:txBody>
      </p:sp>
    </p:spTree>
    <p:extLst>
      <p:ext uri="{BB962C8B-B14F-4D97-AF65-F5344CB8AC3E}">
        <p14:creationId xmlns:p14="http://schemas.microsoft.com/office/powerpoint/2010/main" val="1185735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HN"/>
          </a:p>
        </p:txBody>
      </p:sp>
      <p:sp>
        <p:nvSpPr>
          <p:cNvPr id="3" name="Marcador de fecha 2"/>
          <p:cNvSpPr>
            <a:spLocks noGrp="1"/>
          </p:cNvSpPr>
          <p:nvPr>
            <p:ph type="dt" sz="half" idx="10"/>
          </p:nvPr>
        </p:nvSpPr>
        <p:spPr/>
        <p:txBody>
          <a:bodyPr/>
          <a:lstStyle/>
          <a:p>
            <a:fld id="{1613943D-1F6C-4991-B904-627B80A8AB20}" type="datetimeFigureOut">
              <a:rPr lang="es-HN" smtClean="0"/>
              <a:t>13/03/2018</a:t>
            </a:fld>
            <a:endParaRPr lang="es-HN"/>
          </a:p>
        </p:txBody>
      </p:sp>
      <p:sp>
        <p:nvSpPr>
          <p:cNvPr id="4" name="Marcador de pie de página 3"/>
          <p:cNvSpPr>
            <a:spLocks noGrp="1"/>
          </p:cNvSpPr>
          <p:nvPr>
            <p:ph type="ftr" sz="quarter" idx="11"/>
          </p:nvPr>
        </p:nvSpPr>
        <p:spPr/>
        <p:txBody>
          <a:bodyPr/>
          <a:lstStyle/>
          <a:p>
            <a:endParaRPr lang="es-HN"/>
          </a:p>
        </p:txBody>
      </p:sp>
      <p:sp>
        <p:nvSpPr>
          <p:cNvPr id="5" name="Marcador de número de diapositiva 4"/>
          <p:cNvSpPr>
            <a:spLocks noGrp="1"/>
          </p:cNvSpPr>
          <p:nvPr>
            <p:ph type="sldNum" sz="quarter" idx="12"/>
          </p:nvPr>
        </p:nvSpPr>
        <p:spPr/>
        <p:txBody>
          <a:bodyPr/>
          <a:lstStyle/>
          <a:p>
            <a:fld id="{E235F310-9F92-4C05-8FF9-758A3761EDF9}" type="slidenum">
              <a:rPr lang="es-HN" smtClean="0"/>
              <a:t>‹Nº›</a:t>
            </a:fld>
            <a:endParaRPr lang="es-HN"/>
          </a:p>
        </p:txBody>
      </p:sp>
    </p:spTree>
    <p:extLst>
      <p:ext uri="{BB962C8B-B14F-4D97-AF65-F5344CB8AC3E}">
        <p14:creationId xmlns:p14="http://schemas.microsoft.com/office/powerpoint/2010/main" val="3099308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613943D-1F6C-4991-B904-627B80A8AB20}" type="datetimeFigureOut">
              <a:rPr lang="es-HN" smtClean="0"/>
              <a:t>13/03/2018</a:t>
            </a:fld>
            <a:endParaRPr lang="es-HN"/>
          </a:p>
        </p:txBody>
      </p:sp>
      <p:sp>
        <p:nvSpPr>
          <p:cNvPr id="3" name="Marcador de pie de página 2"/>
          <p:cNvSpPr>
            <a:spLocks noGrp="1"/>
          </p:cNvSpPr>
          <p:nvPr>
            <p:ph type="ftr" sz="quarter" idx="11"/>
          </p:nvPr>
        </p:nvSpPr>
        <p:spPr/>
        <p:txBody>
          <a:bodyPr/>
          <a:lstStyle/>
          <a:p>
            <a:endParaRPr lang="es-HN"/>
          </a:p>
        </p:txBody>
      </p:sp>
      <p:sp>
        <p:nvSpPr>
          <p:cNvPr id="4" name="Marcador de número de diapositiva 3"/>
          <p:cNvSpPr>
            <a:spLocks noGrp="1"/>
          </p:cNvSpPr>
          <p:nvPr>
            <p:ph type="sldNum" sz="quarter" idx="12"/>
          </p:nvPr>
        </p:nvSpPr>
        <p:spPr/>
        <p:txBody>
          <a:bodyPr/>
          <a:lstStyle/>
          <a:p>
            <a:fld id="{E235F310-9F92-4C05-8FF9-758A3761EDF9}" type="slidenum">
              <a:rPr lang="es-HN" smtClean="0"/>
              <a:t>‹Nº›</a:t>
            </a:fld>
            <a:endParaRPr lang="es-HN"/>
          </a:p>
        </p:txBody>
      </p:sp>
    </p:spTree>
    <p:extLst>
      <p:ext uri="{BB962C8B-B14F-4D97-AF65-F5344CB8AC3E}">
        <p14:creationId xmlns:p14="http://schemas.microsoft.com/office/powerpoint/2010/main" val="1352658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HN"/>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613943D-1F6C-4991-B904-627B80A8AB20}" type="datetimeFigureOut">
              <a:rPr lang="es-HN" smtClean="0"/>
              <a:t>13/03/2018</a:t>
            </a:fld>
            <a:endParaRPr lang="es-HN"/>
          </a:p>
        </p:txBody>
      </p:sp>
      <p:sp>
        <p:nvSpPr>
          <p:cNvPr id="6" name="Marcador de pie de página 5"/>
          <p:cNvSpPr>
            <a:spLocks noGrp="1"/>
          </p:cNvSpPr>
          <p:nvPr>
            <p:ph type="ftr" sz="quarter" idx="11"/>
          </p:nvPr>
        </p:nvSpPr>
        <p:spPr/>
        <p:txBody>
          <a:bodyPr/>
          <a:lstStyle/>
          <a:p>
            <a:endParaRPr lang="es-HN"/>
          </a:p>
        </p:txBody>
      </p:sp>
      <p:sp>
        <p:nvSpPr>
          <p:cNvPr id="7" name="Marcador de número de diapositiva 6"/>
          <p:cNvSpPr>
            <a:spLocks noGrp="1"/>
          </p:cNvSpPr>
          <p:nvPr>
            <p:ph type="sldNum" sz="quarter" idx="12"/>
          </p:nvPr>
        </p:nvSpPr>
        <p:spPr/>
        <p:txBody>
          <a:bodyPr/>
          <a:lstStyle/>
          <a:p>
            <a:fld id="{E235F310-9F92-4C05-8FF9-758A3761EDF9}" type="slidenum">
              <a:rPr lang="es-HN" smtClean="0"/>
              <a:t>‹Nº›</a:t>
            </a:fld>
            <a:endParaRPr lang="es-HN"/>
          </a:p>
        </p:txBody>
      </p:sp>
    </p:spTree>
    <p:extLst>
      <p:ext uri="{BB962C8B-B14F-4D97-AF65-F5344CB8AC3E}">
        <p14:creationId xmlns:p14="http://schemas.microsoft.com/office/powerpoint/2010/main" val="2694061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HN"/>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HN"/>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613943D-1F6C-4991-B904-627B80A8AB20}" type="datetimeFigureOut">
              <a:rPr lang="es-HN" smtClean="0"/>
              <a:t>13/03/2018</a:t>
            </a:fld>
            <a:endParaRPr lang="es-HN"/>
          </a:p>
        </p:txBody>
      </p:sp>
      <p:sp>
        <p:nvSpPr>
          <p:cNvPr id="6" name="Marcador de pie de página 5"/>
          <p:cNvSpPr>
            <a:spLocks noGrp="1"/>
          </p:cNvSpPr>
          <p:nvPr>
            <p:ph type="ftr" sz="quarter" idx="11"/>
          </p:nvPr>
        </p:nvSpPr>
        <p:spPr/>
        <p:txBody>
          <a:bodyPr/>
          <a:lstStyle/>
          <a:p>
            <a:endParaRPr lang="es-HN"/>
          </a:p>
        </p:txBody>
      </p:sp>
      <p:sp>
        <p:nvSpPr>
          <p:cNvPr id="7" name="Marcador de número de diapositiva 6"/>
          <p:cNvSpPr>
            <a:spLocks noGrp="1"/>
          </p:cNvSpPr>
          <p:nvPr>
            <p:ph type="sldNum" sz="quarter" idx="12"/>
          </p:nvPr>
        </p:nvSpPr>
        <p:spPr/>
        <p:txBody>
          <a:bodyPr/>
          <a:lstStyle/>
          <a:p>
            <a:fld id="{E235F310-9F92-4C05-8FF9-758A3761EDF9}" type="slidenum">
              <a:rPr lang="es-HN" smtClean="0"/>
              <a:t>‹Nº›</a:t>
            </a:fld>
            <a:endParaRPr lang="es-HN"/>
          </a:p>
        </p:txBody>
      </p:sp>
    </p:spTree>
    <p:extLst>
      <p:ext uri="{BB962C8B-B14F-4D97-AF65-F5344CB8AC3E}">
        <p14:creationId xmlns:p14="http://schemas.microsoft.com/office/powerpoint/2010/main" val="2090833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HN"/>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13943D-1F6C-4991-B904-627B80A8AB20}" type="datetimeFigureOut">
              <a:rPr lang="es-HN" smtClean="0"/>
              <a:t>13/03/2018</a:t>
            </a:fld>
            <a:endParaRPr lang="es-HN"/>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HN"/>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35F310-9F92-4C05-8FF9-758A3761EDF9}" type="slidenum">
              <a:rPr lang="es-HN" smtClean="0"/>
              <a:t>‹Nº›</a:t>
            </a:fld>
            <a:endParaRPr lang="es-HN"/>
          </a:p>
        </p:txBody>
      </p:sp>
    </p:spTree>
    <p:extLst>
      <p:ext uri="{BB962C8B-B14F-4D97-AF65-F5344CB8AC3E}">
        <p14:creationId xmlns:p14="http://schemas.microsoft.com/office/powerpoint/2010/main" val="2852443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paho.org/hq/index.php?option=com_docman&amp;task=doc_view&amp;Itemid=270&amp;gid=44010&amp;lang=e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92035" y="763009"/>
            <a:ext cx="9144000" cy="2387600"/>
          </a:xfrm>
          <a:noFill/>
          <a:ln>
            <a:noFill/>
          </a:ln>
        </p:spPr>
        <p:style>
          <a:lnRef idx="0">
            <a:scrgbClr r="0" g="0" b="0"/>
          </a:lnRef>
          <a:fillRef idx="0">
            <a:scrgbClr r="0" g="0" b="0"/>
          </a:fillRef>
          <a:effectRef idx="0">
            <a:scrgbClr r="0" g="0" b="0"/>
          </a:effectRef>
          <a:fontRef idx="minor">
            <a:schemeClr val="accent2"/>
          </a:fontRef>
        </p:style>
        <p:txBody>
          <a:bodyPr/>
          <a:lstStyle/>
          <a:p>
            <a:r>
              <a:rPr lang="es-HN" dirty="0" smtClean="0"/>
              <a:t>EPI ALERTA SARAMPION  2018</a:t>
            </a:r>
            <a:endParaRPr lang="es-HN" dirty="0"/>
          </a:p>
        </p:txBody>
      </p:sp>
      <p:sp>
        <p:nvSpPr>
          <p:cNvPr id="3" name="Subtítulo 2"/>
          <p:cNvSpPr>
            <a:spLocks noGrp="1"/>
          </p:cNvSpPr>
          <p:nvPr>
            <p:ph type="subTitle" idx="1"/>
          </p:nvPr>
        </p:nvSpPr>
        <p:spPr>
          <a:xfrm>
            <a:off x="2722698" y="4589566"/>
            <a:ext cx="9144000" cy="1655762"/>
          </a:xfrm>
        </p:spPr>
        <p:txBody>
          <a:bodyPr>
            <a:normAutofit lnSpcReduction="10000"/>
          </a:bodyPr>
          <a:lstStyle/>
          <a:p>
            <a:pPr algn="r"/>
            <a:endParaRPr lang="es-HN" dirty="0" smtClean="0">
              <a:ln w="0">
                <a:solidFill>
                  <a:schemeClr val="accent1">
                    <a:lumMod val="75000"/>
                  </a:schemeClr>
                </a:solidFill>
              </a:ln>
              <a:solidFill>
                <a:srgbClr val="002060"/>
              </a:solidFill>
              <a:effectLst>
                <a:outerShdw blurRad="38100" dist="25400" dir="5400000" algn="ctr" rotWithShape="0">
                  <a:srgbClr val="6E747A">
                    <a:alpha val="43000"/>
                  </a:srgbClr>
                </a:outerShdw>
              </a:effectLst>
            </a:endParaRPr>
          </a:p>
          <a:p>
            <a:pPr algn="r"/>
            <a:r>
              <a:rPr lang="es-HN" dirty="0" smtClean="0">
                <a:ln w="0">
                  <a:solidFill>
                    <a:schemeClr val="accent1">
                      <a:lumMod val="75000"/>
                    </a:schemeClr>
                  </a:solidFill>
                </a:ln>
                <a:solidFill>
                  <a:srgbClr val="002060"/>
                </a:solidFill>
                <a:effectLst>
                  <a:outerShdw blurRad="38100" dist="25400" dir="5400000" algn="ctr" rotWithShape="0">
                    <a:srgbClr val="6E747A">
                      <a:alpha val="43000"/>
                    </a:srgbClr>
                  </a:outerShdw>
                </a:effectLst>
              </a:rPr>
              <a:t>Secretaría de Salud</a:t>
            </a:r>
          </a:p>
          <a:p>
            <a:pPr algn="r"/>
            <a:r>
              <a:rPr lang="es-HN" dirty="0" smtClean="0">
                <a:ln w="0">
                  <a:solidFill>
                    <a:schemeClr val="accent1">
                      <a:lumMod val="75000"/>
                    </a:schemeClr>
                  </a:solidFill>
                </a:ln>
                <a:solidFill>
                  <a:srgbClr val="002060"/>
                </a:solidFill>
                <a:effectLst>
                  <a:outerShdw blurRad="38100" dist="25400" dir="5400000" algn="ctr" rotWithShape="0">
                    <a:srgbClr val="6E747A">
                      <a:alpha val="43000"/>
                    </a:srgbClr>
                  </a:outerShdw>
                </a:effectLst>
              </a:rPr>
              <a:t>Región Departamental de Cortés</a:t>
            </a:r>
            <a:endParaRPr lang="es-HN" dirty="0">
              <a:ln w="0">
                <a:solidFill>
                  <a:schemeClr val="accent1">
                    <a:lumMod val="75000"/>
                  </a:schemeClr>
                </a:solidFill>
              </a:ln>
              <a:solidFill>
                <a:srgbClr val="002060"/>
              </a:solidFill>
              <a:effectLst>
                <a:outerShdw blurRad="38100" dist="25400" dir="5400000" algn="ctr" rotWithShape="0">
                  <a:srgbClr val="6E747A">
                    <a:alpha val="43000"/>
                  </a:srgbClr>
                </a:outerShdw>
              </a:effectLst>
            </a:endParaRPr>
          </a:p>
          <a:p>
            <a:pPr algn="r"/>
            <a:r>
              <a:rPr lang="es-HN" dirty="0" smtClean="0">
                <a:ln w="0">
                  <a:solidFill>
                    <a:schemeClr val="accent1">
                      <a:lumMod val="75000"/>
                    </a:schemeClr>
                  </a:solidFill>
                </a:ln>
                <a:solidFill>
                  <a:srgbClr val="002060"/>
                </a:solidFill>
                <a:effectLst>
                  <a:outerShdw blurRad="38100" dist="25400" dir="5400000" algn="ctr" rotWithShape="0">
                    <a:srgbClr val="6E747A">
                      <a:alpha val="43000"/>
                    </a:srgbClr>
                  </a:outerShdw>
                </a:effectLst>
              </a:rPr>
              <a:t>Unidad de Vigilancia de la Salud</a:t>
            </a:r>
            <a:endParaRPr lang="es-HN" dirty="0">
              <a:ln w="0">
                <a:solidFill>
                  <a:schemeClr val="accent1">
                    <a:lumMod val="75000"/>
                  </a:schemeClr>
                </a:solidFill>
              </a:ln>
              <a:solidFill>
                <a:srgbClr val="002060"/>
              </a:solidFill>
              <a:effectLst>
                <a:outerShdw blurRad="38100" dist="25400" dir="5400000" algn="ctr" rotWithShape="0">
                  <a:srgbClr val="6E747A">
                    <a:alpha val="43000"/>
                  </a:srgbClr>
                </a:outerShdw>
              </a:effectLst>
            </a:endParaRPr>
          </a:p>
        </p:txBody>
      </p:sp>
      <p:pic>
        <p:nvPicPr>
          <p:cNvPr id="2050" name="Picture 2" descr="Resultado de imagen para saramp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0023" y="247649"/>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1196294" y="3632882"/>
            <a:ext cx="2681720" cy="2497568"/>
          </a:xfrm>
          <a:prstGeom prst="rect">
            <a:avLst/>
          </a:prstGeom>
        </p:spPr>
      </p:pic>
    </p:spTree>
    <p:extLst>
      <p:ext uri="{BB962C8B-B14F-4D97-AF65-F5344CB8AC3E}">
        <p14:creationId xmlns:p14="http://schemas.microsoft.com/office/powerpoint/2010/main" val="1075025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18457" y="313509"/>
            <a:ext cx="7459627" cy="5863454"/>
          </a:xfrm>
        </p:spPr>
        <p:txBody>
          <a:bodyPr>
            <a:normAutofit fontScale="70000" lnSpcReduction="20000"/>
          </a:bodyPr>
          <a:lstStyle/>
          <a:p>
            <a:endParaRPr lang="es-HN" dirty="0" smtClean="0"/>
          </a:p>
          <a:p>
            <a:pPr algn="just"/>
            <a:r>
              <a:rPr lang="es-HN" b="1" dirty="0" smtClean="0"/>
              <a:t>El período de incubación: </a:t>
            </a:r>
            <a:r>
              <a:rPr lang="es-HN" dirty="0" smtClean="0"/>
              <a:t> 10 a 12 días desde la exposición hasta el inicio de la fiebre y otros síntomas inespecíficos y de unos 14 días (con una amplitud de 7 a 18 días y raramente, hasta 19-21 días) desde la exposición hasta el inicio de la erupción. </a:t>
            </a:r>
            <a:endParaRPr lang="es-HN" dirty="0"/>
          </a:p>
          <a:p>
            <a:pPr marL="0" indent="0" algn="just">
              <a:buNone/>
            </a:pPr>
            <a:endParaRPr lang="es-HN" dirty="0" smtClean="0"/>
          </a:p>
          <a:p>
            <a:pPr algn="just"/>
            <a:r>
              <a:rPr lang="es-HN" dirty="0" smtClean="0"/>
              <a:t>Puede transmitirse desde 4 días antes de la aparición de la erupción (es decir, de 1 a 2 días antes del inicio de la fiebre) hasta 4 días después, </a:t>
            </a:r>
            <a:r>
              <a:rPr lang="es-HN" b="1" dirty="0" smtClean="0"/>
              <a:t>la mayor infectividad </a:t>
            </a:r>
            <a:r>
              <a:rPr lang="es-HN" dirty="0" smtClean="0"/>
              <a:t>se produce 3 días antes del inicio de la erupción.</a:t>
            </a:r>
          </a:p>
          <a:p>
            <a:pPr algn="just"/>
            <a:endParaRPr lang="es-HN" dirty="0" smtClean="0"/>
          </a:p>
          <a:p>
            <a:pPr algn="just"/>
            <a:r>
              <a:rPr lang="es-HN" dirty="0" smtClean="0"/>
              <a:t>Constituye un riesgo para todas las personas que no han padecido la enfermedad o que no han sido inmunizadas. </a:t>
            </a:r>
          </a:p>
          <a:p>
            <a:pPr algn="just"/>
            <a:endParaRPr lang="es-HN" dirty="0" smtClean="0"/>
          </a:p>
          <a:p>
            <a:pPr algn="just"/>
            <a:r>
              <a:rPr lang="es-HN" dirty="0" smtClean="0"/>
              <a:t>No hay un tratamiento específico para los casos. </a:t>
            </a:r>
          </a:p>
          <a:p>
            <a:pPr algn="just"/>
            <a:endParaRPr lang="es-HN" dirty="0" smtClean="0"/>
          </a:p>
          <a:p>
            <a:pPr algn="just"/>
            <a:r>
              <a:rPr lang="es-HN" dirty="0" smtClean="0"/>
              <a:t>Aislamiento: los niños no deben asistir a la escuela hasta una semana después que apareció la erupción. En los hospitales, el aislamiento respiratorio debe ser estricto. </a:t>
            </a:r>
            <a:endParaRPr lang="es-HN"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8323" y="1672705"/>
            <a:ext cx="3475820" cy="2166268"/>
          </a:xfrm>
          <a:prstGeom prst="rect">
            <a:avLst/>
          </a:prstGeom>
        </p:spPr>
      </p:pic>
    </p:spTree>
    <p:extLst>
      <p:ext uri="{BB962C8B-B14F-4D97-AF65-F5344CB8AC3E}">
        <p14:creationId xmlns:p14="http://schemas.microsoft.com/office/powerpoint/2010/main" val="2682209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s-HN" dirty="0" smtClean="0"/>
              <a:t>Definiciones de Caso(1)</a:t>
            </a:r>
            <a:endParaRPr lang="es-HN" dirty="0"/>
          </a:p>
        </p:txBody>
      </p:sp>
      <p:sp>
        <p:nvSpPr>
          <p:cNvPr id="3" name="Marcador de contenido 2"/>
          <p:cNvSpPr>
            <a:spLocks noGrp="1"/>
          </p:cNvSpPr>
          <p:nvPr>
            <p:ph idx="1"/>
          </p:nvPr>
        </p:nvSpPr>
        <p:spPr>
          <a:xfrm>
            <a:off x="838200" y="1690688"/>
            <a:ext cx="10515600" cy="4486275"/>
          </a:xfrm>
        </p:spPr>
        <p:txBody>
          <a:bodyPr>
            <a:normAutofit/>
          </a:bodyPr>
          <a:lstStyle/>
          <a:p>
            <a:pPr algn="just"/>
            <a:r>
              <a:rPr lang="es-HN" b="1" dirty="0" smtClean="0"/>
              <a:t>Caso sospechoso: </a:t>
            </a:r>
            <a:r>
              <a:rPr lang="es-HN" dirty="0" smtClean="0"/>
              <a:t>Cualquier paciente en quien un trabajador de la salud sospeche Sarampión o Rubéola o que presente </a:t>
            </a:r>
            <a:r>
              <a:rPr lang="es-HN" b="1" dirty="0" smtClean="0"/>
              <a:t>fiebre y exantema. </a:t>
            </a:r>
          </a:p>
          <a:p>
            <a:pPr algn="just"/>
            <a:r>
              <a:rPr lang="es-HN" b="1" dirty="0" smtClean="0"/>
              <a:t>Caso confirmado por laboratorio: </a:t>
            </a:r>
            <a:r>
              <a:rPr lang="es-HN" dirty="0" smtClean="0"/>
              <a:t>es una caso sospechoso de Sarampión o de Rubéola confirmado por laboratorio o vinculado epidemiológicamente a otro caso confirmado por laboratorio. </a:t>
            </a:r>
          </a:p>
          <a:p>
            <a:pPr algn="just"/>
            <a:r>
              <a:rPr lang="es-HN" b="1" dirty="0" smtClean="0"/>
              <a:t>Caso confirmado clínicamente: </a:t>
            </a:r>
            <a:r>
              <a:rPr lang="es-HN" dirty="0" smtClean="0"/>
              <a:t>es un caso sospechoso de Sarampión o de Rubéola que por cualquier motivo, no se investiga adecuadamente. Esto podría incluir: los pacientes que fallecieron antes de que la investigación estuviese terminada. </a:t>
            </a:r>
          </a:p>
        </p:txBody>
      </p:sp>
    </p:spTree>
    <p:extLst>
      <p:ext uri="{BB962C8B-B14F-4D97-AF65-F5344CB8AC3E}">
        <p14:creationId xmlns:p14="http://schemas.microsoft.com/office/powerpoint/2010/main" val="322365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s-HN" dirty="0" smtClean="0"/>
              <a:t>Definiciones de Caso(2)</a:t>
            </a:r>
            <a:endParaRPr lang="es-HN" dirty="0"/>
          </a:p>
        </p:txBody>
      </p:sp>
      <p:sp>
        <p:nvSpPr>
          <p:cNvPr id="3" name="Marcador de contenido 2"/>
          <p:cNvSpPr>
            <a:spLocks noGrp="1"/>
          </p:cNvSpPr>
          <p:nvPr>
            <p:ph idx="1"/>
          </p:nvPr>
        </p:nvSpPr>
        <p:spPr/>
        <p:txBody>
          <a:bodyPr>
            <a:noAutofit/>
          </a:bodyPr>
          <a:lstStyle/>
          <a:p>
            <a:pPr algn="just"/>
            <a:r>
              <a:rPr lang="es-HN" sz="2000" b="1" dirty="0" smtClean="0"/>
              <a:t>Caso descartado: </a:t>
            </a:r>
            <a:r>
              <a:rPr lang="es-HN" sz="2000" dirty="0" smtClean="0"/>
              <a:t>un caso sospechoso que ha sido objeto de una investigación completa, incluida la obtención a tiempo de una muestra de sangre, pero que no presenta pruebas serológicas que confirme una infección por el virus de Sarampión o la Rubéola. </a:t>
            </a:r>
          </a:p>
          <a:p>
            <a:pPr algn="just"/>
            <a:endParaRPr lang="es-HN" sz="2000" dirty="0" smtClean="0"/>
          </a:p>
          <a:p>
            <a:pPr algn="just"/>
            <a:r>
              <a:rPr lang="es-HN" sz="2000" b="1" dirty="0" smtClean="0"/>
              <a:t>Caso importado de Sarampión/Rubéola: </a:t>
            </a:r>
            <a:r>
              <a:rPr lang="es-HN" sz="2000" dirty="0" smtClean="0"/>
              <a:t>un caso confirmado que según investigaciones epidemiológicas y pruebas virológicas estuvo expuesto al virus fuera del continente americano durante los 7 a 21 días anteriores al inicio de la erupción en el caso de Sarampión. En el caso de la Rubéola este plazo es de 12 a 23 días </a:t>
            </a:r>
          </a:p>
          <a:p>
            <a:pPr algn="just"/>
            <a:endParaRPr lang="es-HN" sz="2000" dirty="0" smtClean="0"/>
          </a:p>
          <a:p>
            <a:pPr algn="just"/>
            <a:r>
              <a:rPr lang="es-HN" sz="2000" b="1" dirty="0" smtClean="0"/>
              <a:t>Caso relacionado con importación: </a:t>
            </a:r>
            <a:r>
              <a:rPr lang="es-HN" sz="2000" dirty="0" smtClean="0"/>
              <a:t>un caso confirmado que según investigaciones epidemiológicas y pruebas virológicas estuvo expuesto localmente al virus y forma parte de una cadena de transmisión inicial por un caso importado.</a:t>
            </a:r>
          </a:p>
          <a:p>
            <a:pPr algn="just"/>
            <a:endParaRPr lang="es-HN" sz="2000" dirty="0"/>
          </a:p>
        </p:txBody>
      </p:sp>
    </p:spTree>
    <p:extLst>
      <p:ext uri="{BB962C8B-B14F-4D97-AF65-F5344CB8AC3E}">
        <p14:creationId xmlns:p14="http://schemas.microsoft.com/office/powerpoint/2010/main" val="1198803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HN" sz="3600" dirty="0" smtClean="0"/>
              <a:t>Medidas preventivas a realizar de forma inmediata ante alerta epidemiológica</a:t>
            </a:r>
            <a:r>
              <a:rPr lang="es-HN" sz="4000" dirty="0" smtClean="0"/>
              <a:t>.</a:t>
            </a:r>
            <a:endParaRPr lang="es-HN" sz="40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325295077"/>
              </p:ext>
            </p:extLst>
          </p:nvPr>
        </p:nvGraphicFramePr>
        <p:xfrm>
          <a:off x="838200" y="1825625"/>
          <a:ext cx="807665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08359" y="4939047"/>
            <a:ext cx="1143000" cy="1143000"/>
          </a:xfrm>
          <a:prstGeom prst="rect">
            <a:avLst/>
          </a:prstGeom>
        </p:spPr>
      </p:pic>
      <p:pic>
        <p:nvPicPr>
          <p:cNvPr id="9" name="Imagen 8" descr="Imagen relacionada"/>
          <p:cNvPicPr/>
          <p:nvPr/>
        </p:nvPicPr>
        <p:blipFill>
          <a:blip r:embed="rId8">
            <a:extLst>
              <a:ext uri="{28A0092B-C50C-407E-A947-70E740481C1C}">
                <a14:useLocalDpi xmlns:a14="http://schemas.microsoft.com/office/drawing/2010/main" val="0"/>
              </a:ext>
            </a:extLst>
          </a:blip>
          <a:srcRect/>
          <a:stretch>
            <a:fillRect/>
          </a:stretch>
        </p:blipFill>
        <p:spPr bwMode="auto">
          <a:xfrm>
            <a:off x="9375819" y="2250248"/>
            <a:ext cx="2408081" cy="2700739"/>
          </a:xfrm>
          <a:prstGeom prst="rect">
            <a:avLst/>
          </a:prstGeom>
          <a:noFill/>
          <a:ln>
            <a:noFill/>
          </a:ln>
        </p:spPr>
      </p:pic>
    </p:spTree>
    <p:extLst>
      <p:ext uri="{BB962C8B-B14F-4D97-AF65-F5344CB8AC3E}">
        <p14:creationId xmlns:p14="http://schemas.microsoft.com/office/powerpoint/2010/main" val="3818070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es-HN" sz="4000" dirty="0" smtClean="0">
                <a:ln>
                  <a:solidFill>
                    <a:schemeClr val="accent2">
                      <a:lumMod val="75000"/>
                    </a:schemeClr>
                  </a:solidFill>
                </a:ln>
                <a:solidFill>
                  <a:schemeClr val="accent2">
                    <a:lumMod val="60000"/>
                    <a:lumOff val="40000"/>
                  </a:schemeClr>
                </a:solidFill>
              </a:rPr>
              <a:t>Medidas preventivas(2)</a:t>
            </a:r>
            <a:endParaRPr lang="es-HN" sz="4000" dirty="0">
              <a:ln>
                <a:solidFill>
                  <a:schemeClr val="accent2">
                    <a:lumMod val="75000"/>
                  </a:schemeClr>
                </a:solidFill>
              </a:ln>
              <a:solidFill>
                <a:schemeClr val="accent2">
                  <a:lumMod val="60000"/>
                  <a:lumOff val="40000"/>
                </a:schemeClr>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737620321"/>
              </p:ext>
            </p:extLst>
          </p:nvPr>
        </p:nvGraphicFramePr>
        <p:xfrm>
          <a:off x="731519" y="1554480"/>
          <a:ext cx="10868297" cy="5003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940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HN" sz="3600" dirty="0" smtClean="0"/>
              <a:t>Con relación a los viajeros que se desplazan a países donde se ha documentado circulación del virus </a:t>
            </a:r>
            <a:endParaRPr lang="es-HN" sz="36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73276394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1126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s-HN" dirty="0" smtClean="0"/>
              <a:t>Establecer las coordinaciones necesarias en nuestra región para:</a:t>
            </a:r>
            <a:endParaRPr lang="es-HN" dirty="0"/>
          </a:p>
        </p:txBody>
      </p:sp>
      <p:sp>
        <p:nvSpPr>
          <p:cNvPr id="3" name="Marcador de contenido 2"/>
          <p:cNvSpPr>
            <a:spLocks noGrp="1"/>
          </p:cNvSpPr>
          <p:nvPr>
            <p:ph idx="1"/>
          </p:nvPr>
        </p:nvSpPr>
        <p:spPr/>
        <p:txBody>
          <a:bodyPr/>
          <a:lstStyle/>
          <a:p>
            <a:r>
              <a:rPr lang="es-HN" dirty="0" smtClean="0"/>
              <a:t>Informar al viajero sobre los signos y síntomas del sarampión (fiebre, exantema, tos, coriza (secreción nasal) o conjuntivitis (ojos rojos), dolor en las articulaciones, </a:t>
            </a:r>
            <a:r>
              <a:rPr lang="es-HN" dirty="0" err="1" smtClean="0"/>
              <a:t>linfadenopatía</a:t>
            </a:r>
            <a:r>
              <a:rPr lang="es-HN" dirty="0" smtClean="0"/>
              <a:t> (ganglios inflamados). </a:t>
            </a:r>
          </a:p>
          <a:p>
            <a:r>
              <a:rPr lang="es-HN" dirty="0" smtClean="0"/>
              <a:t>Notificación inmediata y buscar ayuda en un Establecimiento de Salud si sospechan que durante el viaje estuvieron en contacto con una persona sospechosa de padecer sarampión o la rubéola.</a:t>
            </a:r>
          </a:p>
          <a:p>
            <a:r>
              <a:rPr lang="es-HN" dirty="0" smtClean="0"/>
              <a:t>Permanecer aislado en su residencia, evitar el contacto con otras personas por siete días a partir del comienzo del exantema, no visitar lugares públicos. </a:t>
            </a:r>
            <a:endParaRPr lang="es-HN" dirty="0"/>
          </a:p>
        </p:txBody>
      </p:sp>
    </p:spTree>
    <p:extLst>
      <p:ext uri="{BB962C8B-B14F-4D97-AF65-F5344CB8AC3E}">
        <p14:creationId xmlns:p14="http://schemas.microsoft.com/office/powerpoint/2010/main" val="1701833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61925"/>
            <a:ext cx="10515600" cy="1325563"/>
          </a:xfrm>
        </p:spPr>
        <p:style>
          <a:lnRef idx="2">
            <a:schemeClr val="accent2"/>
          </a:lnRef>
          <a:fillRef idx="1">
            <a:schemeClr val="lt1"/>
          </a:fillRef>
          <a:effectRef idx="0">
            <a:schemeClr val="accent2"/>
          </a:effectRef>
          <a:fontRef idx="minor">
            <a:schemeClr val="dk1"/>
          </a:fontRef>
        </p:style>
        <p:txBody>
          <a:bodyPr/>
          <a:lstStyle/>
          <a:p>
            <a:r>
              <a:rPr lang="es-HN" dirty="0" smtClean="0">
                <a:ln>
                  <a:solidFill>
                    <a:schemeClr val="accent2">
                      <a:lumMod val="75000"/>
                    </a:schemeClr>
                  </a:solidFill>
                </a:ln>
                <a:solidFill>
                  <a:schemeClr val="accent2">
                    <a:lumMod val="60000"/>
                    <a:lumOff val="40000"/>
                  </a:schemeClr>
                </a:solidFill>
              </a:rPr>
              <a:t>Vigilancia epidemiológica</a:t>
            </a:r>
            <a:endParaRPr lang="es-HN" dirty="0">
              <a:ln>
                <a:solidFill>
                  <a:schemeClr val="accent2">
                    <a:lumMod val="75000"/>
                  </a:schemeClr>
                </a:solidFill>
              </a:ln>
              <a:solidFill>
                <a:schemeClr val="accent2">
                  <a:lumMod val="60000"/>
                  <a:lumOff val="40000"/>
                </a:schemeClr>
              </a:solidFill>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315952669"/>
              </p:ext>
            </p:extLst>
          </p:nvPr>
        </p:nvGraphicFramePr>
        <p:xfrm>
          <a:off x="838200" y="1410789"/>
          <a:ext cx="10515600" cy="5212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0836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3903997536"/>
              </p:ext>
            </p:extLst>
          </p:nvPr>
        </p:nvGraphicFramePr>
        <p:xfrm>
          <a:off x="627017" y="287382"/>
          <a:ext cx="10868297" cy="6296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576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s-HN" dirty="0" smtClean="0"/>
              <a:t>Ficha epidemiológica de notificación de caso sospechoso</a:t>
            </a:r>
            <a:endParaRPr lang="es-HN" dirty="0"/>
          </a:p>
        </p:txBody>
      </p:sp>
      <p:pic>
        <p:nvPicPr>
          <p:cNvPr id="4" name="Marcador de contenido 3"/>
          <p:cNvPicPr>
            <a:picLocks noGrp="1" noChangeAspect="1"/>
          </p:cNvPicPr>
          <p:nvPr>
            <p:ph idx="1"/>
          </p:nvPr>
        </p:nvPicPr>
        <p:blipFill rotWithShape="1">
          <a:blip r:embed="rId2"/>
          <a:srcRect l="35526" t="16471" r="35428" b="17672"/>
          <a:stretch/>
        </p:blipFill>
        <p:spPr>
          <a:xfrm>
            <a:off x="2913381" y="1690688"/>
            <a:ext cx="5146765" cy="4929040"/>
          </a:xfrm>
          <a:prstGeom prst="rect">
            <a:avLst/>
          </a:prstGeom>
        </p:spPr>
      </p:pic>
    </p:spTree>
    <p:extLst>
      <p:ext uri="{BB962C8B-B14F-4D97-AF65-F5344CB8AC3E}">
        <p14:creationId xmlns:p14="http://schemas.microsoft.com/office/powerpoint/2010/main" val="4167830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s-HN" dirty="0" smtClean="0"/>
              <a:t>Antecedentes(1)</a:t>
            </a:r>
            <a:endParaRPr lang="es-HN" dirty="0"/>
          </a:p>
        </p:txBody>
      </p:sp>
      <p:sp>
        <p:nvSpPr>
          <p:cNvPr id="3" name="Marcador de contenido 2"/>
          <p:cNvSpPr>
            <a:spLocks noGrp="1"/>
          </p:cNvSpPr>
          <p:nvPr>
            <p:ph idx="1"/>
          </p:nvPr>
        </p:nvSpPr>
        <p:spPr>
          <a:xfrm>
            <a:off x="838200" y="1825625"/>
            <a:ext cx="6902003" cy="4351338"/>
          </a:xfrm>
        </p:spPr>
        <p:txBody>
          <a:bodyPr>
            <a:normAutofit/>
          </a:bodyPr>
          <a:lstStyle/>
          <a:p>
            <a:pPr algn="just"/>
            <a:endParaRPr lang="es-HN" dirty="0" smtClean="0"/>
          </a:p>
          <a:p>
            <a:pPr algn="just"/>
            <a:r>
              <a:rPr lang="es-HN" dirty="0" smtClean="0"/>
              <a:t>En 1980, causo  cerca de 2,6 millones de muertes al año. </a:t>
            </a:r>
          </a:p>
          <a:p>
            <a:pPr algn="just"/>
            <a:r>
              <a:rPr lang="es-HN" dirty="0" smtClean="0"/>
              <a:t>A nivel mundial sigue siendo una de las principales causas de muerte en niños pequeños. </a:t>
            </a:r>
          </a:p>
          <a:p>
            <a:pPr algn="just"/>
            <a:r>
              <a:rPr lang="es-HN" dirty="0" smtClean="0"/>
              <a:t>Se calcula que en 2012 murieron 122.000 personas por esta causa, la mayoría de ellas menores de 5 años.</a:t>
            </a:r>
          </a:p>
          <a:p>
            <a:pPr algn="just"/>
            <a:endParaRPr lang="es-HN" dirty="0" smtClean="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5154" y="2483599"/>
            <a:ext cx="3035390" cy="3035390"/>
          </a:xfrm>
          <a:prstGeom prst="rect">
            <a:avLst/>
          </a:prstGeom>
        </p:spPr>
      </p:pic>
    </p:spTree>
    <p:extLst>
      <p:ext uri="{BB962C8B-B14F-4D97-AF65-F5344CB8AC3E}">
        <p14:creationId xmlns:p14="http://schemas.microsoft.com/office/powerpoint/2010/main" val="3084643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s-HN" dirty="0" smtClean="0">
                <a:solidFill>
                  <a:schemeClr val="bg1"/>
                </a:solidFill>
              </a:rPr>
              <a:t>Bibliografía</a:t>
            </a:r>
            <a:endParaRPr lang="es-HN" dirty="0">
              <a:solidFill>
                <a:schemeClr val="bg1"/>
              </a:solidFill>
            </a:endParaRPr>
          </a:p>
        </p:txBody>
      </p:sp>
      <p:sp>
        <p:nvSpPr>
          <p:cNvPr id="3" name="Marcador de contenido 2"/>
          <p:cNvSpPr>
            <a:spLocks noGrp="1"/>
          </p:cNvSpPr>
          <p:nvPr>
            <p:ph idx="1"/>
          </p:nvPr>
        </p:nvSpPr>
        <p:spPr/>
        <p:txBody>
          <a:bodyPr/>
          <a:lstStyle/>
          <a:p>
            <a:r>
              <a:rPr lang="es-HN" dirty="0"/>
              <a:t>Norma </a:t>
            </a:r>
            <a:r>
              <a:rPr lang="es-HN" dirty="0" smtClean="0"/>
              <a:t>Nacional del </a:t>
            </a:r>
            <a:r>
              <a:rPr lang="es-HN" dirty="0"/>
              <a:t>Programa nacional de </a:t>
            </a:r>
            <a:r>
              <a:rPr lang="es-HN" dirty="0" smtClean="0"/>
              <a:t>inmunizaciones de Honduras.</a:t>
            </a:r>
          </a:p>
          <a:p>
            <a:r>
              <a:rPr lang="es-HN" dirty="0"/>
              <a:t>Organización Panamericana de la Salud / Organización Mundial de la Salud. Actualización Epidemiológica, Sarampión. 6 de febrero de 2018, Washington, D.C. OPS/OMS. </a:t>
            </a:r>
            <a:r>
              <a:rPr lang="es-HN" dirty="0" smtClean="0"/>
              <a:t>2018. </a:t>
            </a:r>
            <a:endParaRPr lang="es-HN" dirty="0" smtClean="0">
              <a:hlinkClick r:id="rId2"/>
            </a:endParaRPr>
          </a:p>
          <a:p>
            <a:r>
              <a:rPr lang="es-HN" dirty="0" smtClean="0"/>
              <a:t>Organización </a:t>
            </a:r>
            <a:r>
              <a:rPr lang="es-HN" dirty="0"/>
              <a:t>Panamericana de la Salud / Organización Mundial de la Salud. Actualización Epidemiológica, Sarampión. 9 de marzo de 2018, Washington, D.C. OPS/OMS. 2018 </a:t>
            </a:r>
            <a:endParaRPr lang="es-HN" dirty="0" smtClean="0"/>
          </a:p>
        </p:txBody>
      </p:sp>
    </p:spTree>
    <p:extLst>
      <p:ext uri="{BB962C8B-B14F-4D97-AF65-F5344CB8AC3E}">
        <p14:creationId xmlns:p14="http://schemas.microsoft.com/office/powerpoint/2010/main" val="3482485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2559" y="1516928"/>
            <a:ext cx="91821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AutoShape 5" descr="2Q=="/>
          <p:cNvSpPr>
            <a:spLocks noChangeAspect="1" noChangeArrowheads="1"/>
          </p:cNvSpPr>
          <p:nvPr/>
        </p:nvSpPr>
        <p:spPr bwMode="auto">
          <a:xfrm>
            <a:off x="112184" y="-20638"/>
            <a:ext cx="2946400" cy="165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CO" altLang="es-CO" sz="2400">
              <a:latin typeface="Arial" panose="020B0604020202020204" pitchFamily="34" charset="0"/>
            </a:endParaRPr>
          </a:p>
        </p:txBody>
      </p:sp>
      <p:sp>
        <p:nvSpPr>
          <p:cNvPr id="30724" name="AutoShape 7" descr="2Q=="/>
          <p:cNvSpPr>
            <a:spLocks noChangeAspect="1" noChangeArrowheads="1"/>
          </p:cNvSpPr>
          <p:nvPr/>
        </p:nvSpPr>
        <p:spPr bwMode="auto">
          <a:xfrm>
            <a:off x="112184" y="-20638"/>
            <a:ext cx="2946400" cy="165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CO" altLang="es-CO" sz="2400">
              <a:latin typeface="Arial" panose="020B0604020202020204" pitchFamily="34" charset="0"/>
            </a:endParaRPr>
          </a:p>
        </p:txBody>
      </p:sp>
      <p:sp>
        <p:nvSpPr>
          <p:cNvPr id="2" name="Rectángulo 1"/>
          <p:cNvSpPr/>
          <p:nvPr/>
        </p:nvSpPr>
        <p:spPr>
          <a:xfrm>
            <a:off x="911425" y="5536479"/>
            <a:ext cx="10560049" cy="584775"/>
          </a:xfrm>
          <a:prstGeom prst="rect">
            <a:avLst/>
          </a:prstGeom>
        </p:spPr>
        <p:txBody>
          <a:bodyPr>
            <a:spAutoFit/>
          </a:bodyPr>
          <a:lstStyle/>
          <a:p>
            <a:pPr algn="ctr" eaLnBrk="1" hangingPunct="1">
              <a:defRPr/>
            </a:pPr>
            <a:r>
              <a:rPr lang="en-US" sz="3200" b="1" i="1" dirty="0" err="1" smtClean="0">
                <a:effectLst>
                  <a:outerShdw blurRad="38100" dist="38100" dir="2700000" algn="tl">
                    <a:srgbClr val="000000">
                      <a:alpha val="43137"/>
                    </a:srgbClr>
                  </a:outerShdw>
                </a:effectLst>
              </a:rPr>
              <a:t>Requiere</a:t>
            </a:r>
            <a:r>
              <a:rPr lang="en-US" sz="3200" b="1" i="1" dirty="0" smtClean="0">
                <a:effectLst>
                  <a:outerShdw blurRad="38100" dist="38100" dir="2700000" algn="tl">
                    <a:srgbClr val="000000">
                      <a:alpha val="43137"/>
                    </a:srgbClr>
                  </a:outerShdw>
                </a:effectLst>
              </a:rPr>
              <a:t> del </a:t>
            </a:r>
            <a:r>
              <a:rPr lang="en-US" sz="3200" b="1" i="1" dirty="0" err="1" smtClean="0">
                <a:effectLst>
                  <a:outerShdw blurRad="38100" dist="38100" dir="2700000" algn="tl">
                    <a:srgbClr val="000000">
                      <a:alpha val="43137"/>
                    </a:srgbClr>
                  </a:outerShdw>
                </a:effectLst>
              </a:rPr>
              <a:t>compromiso</a:t>
            </a:r>
            <a:r>
              <a:rPr lang="en-US" sz="3200" b="1" i="1" dirty="0" smtClean="0">
                <a:effectLst>
                  <a:outerShdw blurRad="38100" dist="38100" dir="2700000" algn="tl">
                    <a:srgbClr val="000000">
                      <a:alpha val="43137"/>
                    </a:srgbClr>
                  </a:outerShdw>
                </a:effectLst>
              </a:rPr>
              <a:t> de </a:t>
            </a:r>
            <a:r>
              <a:rPr lang="en-US" sz="3200" b="1" i="1" dirty="0" err="1" smtClean="0">
                <a:effectLst>
                  <a:outerShdw blurRad="38100" dist="38100" dir="2700000" algn="tl">
                    <a:srgbClr val="000000">
                      <a:alpha val="43137"/>
                    </a:srgbClr>
                  </a:outerShdw>
                </a:effectLst>
              </a:rPr>
              <a:t>todos</a:t>
            </a:r>
            <a:endParaRPr lang="en-US" sz="3200" b="1" i="1" dirty="0">
              <a:effectLst>
                <a:outerShdw blurRad="38100" dist="38100" dir="2700000" algn="tl">
                  <a:srgbClr val="000000">
                    <a:alpha val="43137"/>
                  </a:srgbClr>
                </a:outerShdw>
              </a:effectLst>
            </a:endParaRPr>
          </a:p>
        </p:txBody>
      </p:sp>
      <p:pic>
        <p:nvPicPr>
          <p:cNvPr id="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6867" y="973138"/>
            <a:ext cx="2688167"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1547394" y="289832"/>
            <a:ext cx="7558095" cy="954107"/>
          </a:xfrm>
          <a:prstGeom prst="rect">
            <a:avLst/>
          </a:prstGeom>
          <a:noFill/>
        </p:spPr>
        <p:txBody>
          <a:bodyPr wrap="none" rtlCol="0">
            <a:spAutoFit/>
          </a:bodyPr>
          <a:lstStyle/>
          <a:p>
            <a:pPr algn="ctr"/>
            <a:r>
              <a:rPr lang="es-MX" sz="2800" b="1" dirty="0" smtClean="0"/>
              <a:t>Una Honduras libre de enfermedades prevenibles</a:t>
            </a:r>
          </a:p>
          <a:p>
            <a:pPr algn="ctr"/>
            <a:r>
              <a:rPr lang="es-MX" sz="2800" b="1" dirty="0" smtClean="0"/>
              <a:t> por vacunas (EPV)</a:t>
            </a:r>
            <a:endParaRPr lang="es-MX" sz="2400" b="1" dirty="0"/>
          </a:p>
        </p:txBody>
      </p:sp>
    </p:spTree>
    <p:extLst>
      <p:ext uri="{BB962C8B-B14F-4D97-AF65-F5344CB8AC3E}">
        <p14:creationId xmlns:p14="http://schemas.microsoft.com/office/powerpoint/2010/main" val="1798870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3487" y="132824"/>
            <a:ext cx="10980313" cy="1325563"/>
          </a:xfrm>
        </p:spPr>
        <p:style>
          <a:lnRef idx="3">
            <a:schemeClr val="lt1"/>
          </a:lnRef>
          <a:fillRef idx="1">
            <a:schemeClr val="accent2"/>
          </a:fillRef>
          <a:effectRef idx="1">
            <a:schemeClr val="accent2"/>
          </a:effectRef>
          <a:fontRef idx="minor">
            <a:schemeClr val="lt1"/>
          </a:fontRef>
        </p:style>
        <p:txBody>
          <a:bodyPr>
            <a:normAutofit/>
          </a:bodyPr>
          <a:lstStyle/>
          <a:p>
            <a:r>
              <a:rPr lang="es-HN" sz="4000" dirty="0" smtClean="0"/>
              <a:t>Antecedentes: Distribución de casos de sarampión por país, Región de Europa, 2017</a:t>
            </a:r>
            <a:endParaRPr lang="es-HN" sz="4000" dirty="0"/>
          </a:p>
        </p:txBody>
      </p:sp>
      <p:pic>
        <p:nvPicPr>
          <p:cNvPr id="4" name="Marcador de contenido 3"/>
          <p:cNvPicPr>
            <a:picLocks noGrp="1" noChangeAspect="1"/>
          </p:cNvPicPr>
          <p:nvPr>
            <p:ph idx="1"/>
          </p:nvPr>
        </p:nvPicPr>
        <p:blipFill rotWithShape="1">
          <a:blip r:embed="rId2"/>
          <a:srcRect l="30139" t="15617" r="27896" b="5663"/>
          <a:stretch/>
        </p:blipFill>
        <p:spPr>
          <a:xfrm>
            <a:off x="2936384" y="1312984"/>
            <a:ext cx="5317110" cy="5380892"/>
          </a:xfrm>
          <a:prstGeom prst="rect">
            <a:avLst/>
          </a:prstGeom>
        </p:spPr>
      </p:pic>
    </p:spTree>
    <p:extLst>
      <p:ext uri="{BB962C8B-B14F-4D97-AF65-F5344CB8AC3E}">
        <p14:creationId xmlns:p14="http://schemas.microsoft.com/office/powerpoint/2010/main" val="1414541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4699" y="365125"/>
            <a:ext cx="11109101" cy="1051551"/>
          </a:xfrm>
        </p:spPr>
        <p:style>
          <a:lnRef idx="3">
            <a:schemeClr val="lt1"/>
          </a:lnRef>
          <a:fillRef idx="1">
            <a:schemeClr val="accent2"/>
          </a:fillRef>
          <a:effectRef idx="1">
            <a:schemeClr val="accent2"/>
          </a:effectRef>
          <a:fontRef idx="minor">
            <a:schemeClr val="lt1"/>
          </a:fontRef>
        </p:style>
        <p:txBody>
          <a:bodyPr>
            <a:normAutofit/>
          </a:bodyPr>
          <a:lstStyle/>
          <a:p>
            <a:r>
              <a:rPr lang="es-HN" sz="4000" dirty="0" smtClean="0"/>
              <a:t>Antecedentes(3) </a:t>
            </a:r>
            <a:endParaRPr lang="es-HN" sz="4000" dirty="0"/>
          </a:p>
        </p:txBody>
      </p:sp>
      <p:sp>
        <p:nvSpPr>
          <p:cNvPr id="3" name="Marcador de contenido 2"/>
          <p:cNvSpPr>
            <a:spLocks noGrp="1"/>
          </p:cNvSpPr>
          <p:nvPr>
            <p:ph idx="1"/>
          </p:nvPr>
        </p:nvSpPr>
        <p:spPr/>
        <p:txBody>
          <a:bodyPr>
            <a:normAutofit fontScale="92500"/>
          </a:bodyPr>
          <a:lstStyle/>
          <a:p>
            <a:pPr algn="just"/>
            <a:r>
              <a:rPr lang="es-HN" dirty="0"/>
              <a:t>En 2017, cuatro países de la Región de las Américas notificaron casos confirmados de sarampión: Argentina, Canadá, los Estados Unidos de América y la República Bolivariana de Venezuela. </a:t>
            </a:r>
            <a:endParaRPr lang="es-HN" dirty="0" smtClean="0"/>
          </a:p>
          <a:p>
            <a:pPr algn="just"/>
            <a:endParaRPr lang="es-HN" dirty="0"/>
          </a:p>
          <a:p>
            <a:pPr algn="just"/>
            <a:r>
              <a:rPr lang="es-HN" dirty="0" smtClean="0"/>
              <a:t>En </a:t>
            </a:r>
            <a:r>
              <a:rPr lang="es-HN" dirty="0"/>
              <a:t>los primeros meses de 2018 son 8 los países que han notificado casos confirmados: Antigua y Barbuda (</a:t>
            </a:r>
            <a:r>
              <a:rPr lang="es-HN" i="1" dirty="0" smtClean="0"/>
              <a:t>1</a:t>
            </a:r>
            <a:r>
              <a:rPr lang="es-HN" dirty="0" smtClean="0"/>
              <a:t>), </a:t>
            </a:r>
            <a:r>
              <a:rPr lang="es-HN" dirty="0"/>
              <a:t>Brasil (</a:t>
            </a:r>
            <a:r>
              <a:rPr lang="es-HN" i="1" dirty="0" smtClean="0"/>
              <a:t>8</a:t>
            </a:r>
            <a:r>
              <a:rPr lang="es-HN" dirty="0" smtClean="0"/>
              <a:t>), </a:t>
            </a:r>
            <a:r>
              <a:rPr lang="es-HN" dirty="0"/>
              <a:t>Canadá (</a:t>
            </a:r>
            <a:r>
              <a:rPr lang="es-HN" i="1" dirty="0" smtClean="0"/>
              <a:t>3</a:t>
            </a:r>
            <a:r>
              <a:rPr lang="es-HN" dirty="0" smtClean="0"/>
              <a:t>), </a:t>
            </a:r>
            <a:r>
              <a:rPr lang="es-HN" dirty="0"/>
              <a:t>Estados Unidos de América (</a:t>
            </a:r>
            <a:r>
              <a:rPr lang="es-HN" i="1" dirty="0" smtClean="0"/>
              <a:t>11</a:t>
            </a:r>
            <a:r>
              <a:rPr lang="es-HN" dirty="0" smtClean="0"/>
              <a:t>), </a:t>
            </a:r>
            <a:r>
              <a:rPr lang="es-HN" dirty="0"/>
              <a:t>Guatemala (</a:t>
            </a:r>
            <a:r>
              <a:rPr lang="es-HN" i="1" dirty="0" smtClean="0"/>
              <a:t>1</a:t>
            </a:r>
            <a:r>
              <a:rPr lang="es-HN" dirty="0" smtClean="0"/>
              <a:t>), </a:t>
            </a:r>
            <a:r>
              <a:rPr lang="es-HN" dirty="0"/>
              <a:t>México (</a:t>
            </a:r>
            <a:r>
              <a:rPr lang="es-HN" i="1" dirty="0" smtClean="0"/>
              <a:t>1</a:t>
            </a:r>
            <a:r>
              <a:rPr lang="es-HN" dirty="0" smtClean="0"/>
              <a:t>), </a:t>
            </a:r>
            <a:r>
              <a:rPr lang="es-HN" dirty="0"/>
              <a:t>Perú (</a:t>
            </a:r>
            <a:r>
              <a:rPr lang="es-HN" i="1" dirty="0" smtClean="0"/>
              <a:t>1</a:t>
            </a:r>
            <a:r>
              <a:rPr lang="es-HN" dirty="0" smtClean="0"/>
              <a:t>) </a:t>
            </a:r>
            <a:r>
              <a:rPr lang="es-HN" dirty="0"/>
              <a:t>y Venezuela (</a:t>
            </a:r>
            <a:r>
              <a:rPr lang="es-HN" i="1" dirty="0" smtClean="0"/>
              <a:t>159</a:t>
            </a:r>
            <a:r>
              <a:rPr lang="es-HN" dirty="0" smtClean="0"/>
              <a:t>).</a:t>
            </a:r>
          </a:p>
          <a:p>
            <a:pPr algn="just"/>
            <a:endParaRPr lang="es-HN" dirty="0" smtClean="0"/>
          </a:p>
          <a:p>
            <a:pPr algn="just"/>
            <a:r>
              <a:rPr lang="es-HN" b="1" dirty="0" smtClean="0"/>
              <a:t>Todos los casos confirmados en la Región de las Américas fueron casos importados de otros continentes,  o con fuente de infección desconocida.</a:t>
            </a:r>
          </a:p>
          <a:p>
            <a:pPr algn="just"/>
            <a:endParaRPr lang="es-HN" dirty="0" smtClean="0"/>
          </a:p>
        </p:txBody>
      </p:sp>
    </p:spTree>
    <p:extLst>
      <p:ext uri="{BB962C8B-B14F-4D97-AF65-F5344CB8AC3E}">
        <p14:creationId xmlns:p14="http://schemas.microsoft.com/office/powerpoint/2010/main" val="3906661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s-HN" dirty="0" smtClean="0"/>
              <a:t>Antecedentes(4)</a:t>
            </a:r>
            <a:endParaRPr lang="es-HN" dirty="0"/>
          </a:p>
        </p:txBody>
      </p:sp>
      <p:sp>
        <p:nvSpPr>
          <p:cNvPr id="3" name="Marcador de contenido 2"/>
          <p:cNvSpPr>
            <a:spLocks noGrp="1"/>
          </p:cNvSpPr>
          <p:nvPr>
            <p:ph idx="1"/>
          </p:nvPr>
        </p:nvSpPr>
        <p:spPr>
          <a:xfrm>
            <a:off x="838200" y="1825625"/>
            <a:ext cx="10405056" cy="4351338"/>
          </a:xfrm>
        </p:spPr>
        <p:txBody>
          <a:bodyPr/>
          <a:lstStyle/>
          <a:p>
            <a:pPr algn="just"/>
            <a:r>
              <a:rPr lang="es-HN" b="1" i="1" dirty="0" smtClean="0"/>
              <a:t>En Honduras no se reportan casos confirmados de Sarampión desde 1998</a:t>
            </a:r>
            <a:r>
              <a:rPr lang="es-HN" dirty="0"/>
              <a:t>.</a:t>
            </a:r>
            <a:r>
              <a:rPr lang="es-HN" dirty="0" smtClean="0"/>
              <a:t> </a:t>
            </a:r>
          </a:p>
          <a:p>
            <a:pPr algn="just"/>
            <a:endParaRPr lang="es-HN" dirty="0" smtClean="0"/>
          </a:p>
          <a:p>
            <a:pPr algn="just"/>
            <a:r>
              <a:rPr lang="es-HN" dirty="0" smtClean="0"/>
              <a:t>Durante el período </a:t>
            </a:r>
            <a:r>
              <a:rPr lang="es-HN" b="1" dirty="0" smtClean="0"/>
              <a:t>2013 al 2017 </a:t>
            </a:r>
            <a:r>
              <a:rPr lang="es-HN" dirty="0" smtClean="0"/>
              <a:t>se han notificado </a:t>
            </a:r>
            <a:r>
              <a:rPr lang="es-HN" b="1" dirty="0" smtClean="0"/>
              <a:t>849 casos </a:t>
            </a:r>
            <a:r>
              <a:rPr lang="es-HN" dirty="0" smtClean="0"/>
              <a:t>sospechosos de Sarampión y Rubéola, procedentes de las Regiones Sanitarias y notificados al Programa Ampliado de Inmunizaciones (PAI). </a:t>
            </a:r>
            <a:endParaRPr lang="es-HN" dirty="0"/>
          </a:p>
        </p:txBody>
      </p:sp>
    </p:spTree>
    <p:extLst>
      <p:ext uri="{BB962C8B-B14F-4D97-AF65-F5344CB8AC3E}">
        <p14:creationId xmlns:p14="http://schemas.microsoft.com/office/powerpoint/2010/main" val="820256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3968931" cy="2012315"/>
          </a:xfrm>
        </p:spPr>
        <p:style>
          <a:lnRef idx="3">
            <a:schemeClr val="lt1"/>
          </a:lnRef>
          <a:fillRef idx="1">
            <a:schemeClr val="accent2"/>
          </a:fillRef>
          <a:effectRef idx="1">
            <a:schemeClr val="accent2"/>
          </a:effectRef>
          <a:fontRef idx="minor">
            <a:schemeClr val="lt1"/>
          </a:fontRef>
        </p:style>
        <p:txBody>
          <a:bodyPr>
            <a:normAutofit/>
          </a:bodyPr>
          <a:lstStyle/>
          <a:p>
            <a:r>
              <a:rPr lang="es-HN" sz="4000" dirty="0" smtClean="0"/>
              <a:t>Situación epidemiológica de la RDC 2018</a:t>
            </a:r>
            <a:endParaRPr lang="es-HN" sz="4000" dirty="0"/>
          </a:p>
        </p:txBody>
      </p:sp>
      <p:sp>
        <p:nvSpPr>
          <p:cNvPr id="3" name="Marcador de contenido 2"/>
          <p:cNvSpPr>
            <a:spLocks noGrp="1"/>
          </p:cNvSpPr>
          <p:nvPr>
            <p:ph idx="1"/>
          </p:nvPr>
        </p:nvSpPr>
        <p:spPr>
          <a:xfrm>
            <a:off x="838200" y="2377439"/>
            <a:ext cx="3968931" cy="3984171"/>
          </a:xfrm>
        </p:spPr>
        <p:txBody>
          <a:bodyPr/>
          <a:lstStyle/>
          <a:p>
            <a:r>
              <a:rPr lang="es-HN" dirty="0" smtClean="0"/>
              <a:t>4 notificados por </a:t>
            </a:r>
            <a:r>
              <a:rPr lang="es-HN" dirty="0" smtClean="0"/>
              <a:t>Hospital</a:t>
            </a:r>
            <a:r>
              <a:rPr lang="es-HN" dirty="0" smtClean="0"/>
              <a:t> </a:t>
            </a:r>
            <a:r>
              <a:rPr lang="es-HN" dirty="0" smtClean="0"/>
              <a:t>de Puerto </a:t>
            </a:r>
            <a:r>
              <a:rPr lang="es-HN" dirty="0" smtClean="0"/>
              <a:t>Cortés</a:t>
            </a:r>
            <a:endParaRPr lang="es-HN" dirty="0" smtClean="0"/>
          </a:p>
          <a:p>
            <a:r>
              <a:rPr lang="es-HN" dirty="0" smtClean="0"/>
              <a:t>1 por IHSS regional.</a:t>
            </a:r>
          </a:p>
          <a:p>
            <a:r>
              <a:rPr lang="es-HN" dirty="0" smtClean="0"/>
              <a:t>4 negativos para S/R</a:t>
            </a:r>
          </a:p>
          <a:p>
            <a:r>
              <a:rPr lang="es-HN" dirty="0" smtClean="0"/>
              <a:t>1 Indeterminado, aun en espera de resultado.</a:t>
            </a:r>
            <a:endParaRPr lang="es-HN" dirty="0"/>
          </a:p>
        </p:txBody>
      </p:sp>
      <p:pic>
        <p:nvPicPr>
          <p:cNvPr id="5" name="Imagen 4"/>
          <p:cNvPicPr>
            <a:picLocks noChangeAspect="1"/>
          </p:cNvPicPr>
          <p:nvPr/>
        </p:nvPicPr>
        <p:blipFill>
          <a:blip r:embed="rId2"/>
          <a:stretch>
            <a:fillRect/>
          </a:stretch>
        </p:blipFill>
        <p:spPr>
          <a:xfrm>
            <a:off x="5898424" y="378188"/>
            <a:ext cx="5829300" cy="5886450"/>
          </a:xfrm>
          <a:prstGeom prst="rect">
            <a:avLst/>
          </a:prstGeom>
        </p:spPr>
      </p:pic>
      <p:sp>
        <p:nvSpPr>
          <p:cNvPr id="6" name="Rectángulo 5"/>
          <p:cNvSpPr/>
          <p:nvPr/>
        </p:nvSpPr>
        <p:spPr>
          <a:xfrm>
            <a:off x="838200" y="5225143"/>
            <a:ext cx="4700451" cy="1410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sz="2000" b="1" dirty="0" smtClean="0">
                <a:solidFill>
                  <a:schemeClr val="tx1"/>
                </a:solidFill>
              </a:rPr>
              <a:t>Todo caso con sospecha de </a:t>
            </a:r>
            <a:r>
              <a:rPr lang="es-HN" sz="2000" b="1" dirty="0" err="1" smtClean="0">
                <a:solidFill>
                  <a:schemeClr val="tx1"/>
                </a:solidFill>
              </a:rPr>
              <a:t>Arbovirus</a:t>
            </a:r>
            <a:r>
              <a:rPr lang="es-HN" sz="2000" b="1" dirty="0" smtClean="0">
                <a:solidFill>
                  <a:schemeClr val="tx1"/>
                </a:solidFill>
              </a:rPr>
              <a:t>, que curse con fiebre y </a:t>
            </a:r>
            <a:r>
              <a:rPr lang="es-HN" sz="2000" b="1" dirty="0" err="1" smtClean="0">
                <a:solidFill>
                  <a:schemeClr val="tx1"/>
                </a:solidFill>
              </a:rPr>
              <a:t>rash</a:t>
            </a:r>
            <a:r>
              <a:rPr lang="es-HN" sz="2000" b="1" dirty="0" smtClean="0">
                <a:solidFill>
                  <a:schemeClr val="tx1"/>
                </a:solidFill>
              </a:rPr>
              <a:t>, entra a la vigilancia de Sarampión/Rubeola </a:t>
            </a:r>
            <a:endParaRPr lang="es-HN" sz="2000" b="1" dirty="0">
              <a:solidFill>
                <a:schemeClr val="tx1"/>
              </a:solidFill>
            </a:endParaRPr>
          </a:p>
        </p:txBody>
      </p:sp>
    </p:spTree>
    <p:extLst>
      <p:ext uri="{BB962C8B-B14F-4D97-AF65-F5344CB8AC3E}">
        <p14:creationId xmlns:p14="http://schemas.microsoft.com/office/powerpoint/2010/main" val="424248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252" y="1143000"/>
            <a:ext cx="4133849" cy="52022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itle 2"/>
          <p:cNvSpPr>
            <a:spLocks noGrp="1"/>
          </p:cNvSpPr>
          <p:nvPr>
            <p:ph type="title"/>
          </p:nvPr>
        </p:nvSpPr>
        <p:spPr>
          <a:xfrm>
            <a:off x="184151" y="125414"/>
            <a:ext cx="12090400" cy="941387"/>
          </a:xfrm>
        </p:spPr>
        <p:txBody>
          <a:bodyPr>
            <a:noAutofit/>
          </a:bodyPr>
          <a:lstStyle/>
          <a:p>
            <a:pPr>
              <a:defRPr/>
            </a:pPr>
            <a:r>
              <a:rPr lang="es-ES" sz="3200" dirty="0" smtClean="0">
                <a:solidFill>
                  <a:srgbClr val="C00000"/>
                </a:solidFill>
                <a:latin typeface="Arial" pitchFamily="34" charset="0"/>
              </a:rPr>
              <a:t>Las </a:t>
            </a:r>
            <a:r>
              <a:rPr lang="es-ES" sz="3200" dirty="0">
                <a:solidFill>
                  <a:srgbClr val="C00000"/>
                </a:solidFill>
                <a:latin typeface="Arial" pitchFamily="34" charset="0"/>
              </a:rPr>
              <a:t>enfermedades puede viajar por el mundo en &lt;36 horas</a:t>
            </a:r>
            <a:endParaRPr lang="en-US" sz="3200" dirty="0">
              <a:solidFill>
                <a:srgbClr val="C00000"/>
              </a:solidFill>
              <a:latin typeface="Arial" pitchFamily="34" charset="0"/>
            </a:endParaRPr>
          </a:p>
        </p:txBody>
      </p:sp>
      <p:sp>
        <p:nvSpPr>
          <p:cNvPr id="22532" name="8 CuadroTexto"/>
          <p:cNvSpPr txBox="1">
            <a:spLocks noChangeArrowheads="1"/>
          </p:cNvSpPr>
          <p:nvPr/>
        </p:nvSpPr>
        <p:spPr bwMode="auto">
          <a:xfrm>
            <a:off x="956734" y="2565400"/>
            <a:ext cx="3187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900" b="1">
                <a:solidFill>
                  <a:srgbClr val="000066"/>
                </a:solidFill>
                <a:latin typeface="Arial" pitchFamily="34" charset="0"/>
                <a:ea typeface="MS PGothic" pitchFamily="34" charset="-128"/>
              </a:defRPr>
            </a:lvl1pPr>
            <a:lvl2pPr marL="742950" indent="-285750">
              <a:defRPr sz="3900" b="1">
                <a:solidFill>
                  <a:srgbClr val="000066"/>
                </a:solidFill>
                <a:latin typeface="Arial" pitchFamily="34" charset="0"/>
                <a:ea typeface="MS PGothic" pitchFamily="34" charset="-128"/>
              </a:defRPr>
            </a:lvl2pPr>
            <a:lvl3pPr marL="1143000" indent="-228600">
              <a:defRPr sz="3900" b="1">
                <a:solidFill>
                  <a:srgbClr val="000066"/>
                </a:solidFill>
                <a:latin typeface="Arial" pitchFamily="34" charset="0"/>
                <a:ea typeface="MS PGothic" pitchFamily="34" charset="-128"/>
              </a:defRPr>
            </a:lvl3pPr>
            <a:lvl4pPr marL="1600200" indent="-228600">
              <a:defRPr sz="3900" b="1">
                <a:solidFill>
                  <a:srgbClr val="000066"/>
                </a:solidFill>
                <a:latin typeface="Arial" pitchFamily="34" charset="0"/>
                <a:ea typeface="MS PGothic" pitchFamily="34" charset="-128"/>
              </a:defRPr>
            </a:lvl4pPr>
            <a:lvl5pPr marL="2057400" indent="-228600">
              <a:defRPr sz="3900" b="1">
                <a:solidFill>
                  <a:srgbClr val="000066"/>
                </a:solidFill>
                <a:latin typeface="Arial" pitchFamily="34" charset="0"/>
                <a:ea typeface="MS PGothic" pitchFamily="34" charset="-128"/>
              </a:defRPr>
            </a:lvl5pPr>
            <a:lvl6pPr marL="2514600" indent="-228600" eaLnBrk="0" fontAlgn="base" hangingPunct="0">
              <a:spcBef>
                <a:spcPct val="0"/>
              </a:spcBef>
              <a:spcAft>
                <a:spcPct val="0"/>
              </a:spcAft>
              <a:defRPr sz="3900" b="1">
                <a:solidFill>
                  <a:srgbClr val="000066"/>
                </a:solidFill>
                <a:latin typeface="Arial" pitchFamily="34" charset="0"/>
                <a:ea typeface="MS PGothic" pitchFamily="34" charset="-128"/>
              </a:defRPr>
            </a:lvl6pPr>
            <a:lvl7pPr marL="2971800" indent="-228600" eaLnBrk="0" fontAlgn="base" hangingPunct="0">
              <a:spcBef>
                <a:spcPct val="0"/>
              </a:spcBef>
              <a:spcAft>
                <a:spcPct val="0"/>
              </a:spcAft>
              <a:defRPr sz="3900" b="1">
                <a:solidFill>
                  <a:srgbClr val="000066"/>
                </a:solidFill>
                <a:latin typeface="Arial" pitchFamily="34" charset="0"/>
                <a:ea typeface="MS PGothic" pitchFamily="34" charset="-128"/>
              </a:defRPr>
            </a:lvl7pPr>
            <a:lvl8pPr marL="3429000" indent="-228600" eaLnBrk="0" fontAlgn="base" hangingPunct="0">
              <a:spcBef>
                <a:spcPct val="0"/>
              </a:spcBef>
              <a:spcAft>
                <a:spcPct val="0"/>
              </a:spcAft>
              <a:defRPr sz="3900" b="1">
                <a:solidFill>
                  <a:srgbClr val="000066"/>
                </a:solidFill>
                <a:latin typeface="Arial" pitchFamily="34" charset="0"/>
                <a:ea typeface="MS PGothic" pitchFamily="34" charset="-128"/>
              </a:defRPr>
            </a:lvl8pPr>
            <a:lvl9pPr marL="3886200" indent="-228600" eaLnBrk="0" fontAlgn="base" hangingPunct="0">
              <a:spcBef>
                <a:spcPct val="0"/>
              </a:spcBef>
              <a:spcAft>
                <a:spcPct val="0"/>
              </a:spcAft>
              <a:defRPr sz="3900" b="1">
                <a:solidFill>
                  <a:srgbClr val="000066"/>
                </a:solidFill>
                <a:latin typeface="Arial" pitchFamily="34" charset="0"/>
                <a:ea typeface="MS PGothic" pitchFamily="34" charset="-128"/>
              </a:defRPr>
            </a:lvl9pPr>
          </a:lstStyle>
          <a:p>
            <a:pPr algn="ctr"/>
            <a:r>
              <a:rPr lang="es-ES" altLang="en-US" sz="1200" u="sng" dirty="0">
                <a:solidFill>
                  <a:srgbClr val="000000"/>
                </a:solidFill>
              </a:rPr>
              <a:t>Afganistán</a:t>
            </a:r>
          </a:p>
          <a:p>
            <a:pPr algn="ctr"/>
            <a:r>
              <a:rPr lang="es-ES" altLang="en-US" sz="1200" dirty="0">
                <a:solidFill>
                  <a:srgbClr val="000000"/>
                </a:solidFill>
              </a:rPr>
              <a:t>17 horas ,22 minutos de viaje a Sto. Domingo</a:t>
            </a:r>
          </a:p>
          <a:p>
            <a:pPr algn="ctr"/>
            <a:r>
              <a:rPr lang="es-ES" altLang="en-US" sz="1200" dirty="0" smtClean="0">
                <a:solidFill>
                  <a:srgbClr val="C00000"/>
                </a:solidFill>
              </a:rPr>
              <a:t> </a:t>
            </a:r>
            <a:endParaRPr lang="es-ES" altLang="en-US" sz="1200" dirty="0">
              <a:solidFill>
                <a:srgbClr val="C00000"/>
              </a:solidFill>
            </a:endParaRPr>
          </a:p>
          <a:p>
            <a:pPr algn="ctr"/>
            <a:endParaRPr lang="es-ES" altLang="en-US" sz="1200" dirty="0">
              <a:solidFill>
                <a:srgbClr val="C00000"/>
              </a:solidFill>
            </a:endParaRPr>
          </a:p>
        </p:txBody>
      </p:sp>
      <p:sp>
        <p:nvSpPr>
          <p:cNvPr id="22533" name="8 CuadroTexto"/>
          <p:cNvSpPr txBox="1">
            <a:spLocks noChangeArrowheads="1"/>
          </p:cNvSpPr>
          <p:nvPr/>
        </p:nvSpPr>
        <p:spPr bwMode="auto">
          <a:xfrm>
            <a:off x="1166285" y="1384300"/>
            <a:ext cx="309456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900" b="1">
                <a:solidFill>
                  <a:srgbClr val="000066"/>
                </a:solidFill>
                <a:latin typeface="Arial" pitchFamily="34" charset="0"/>
                <a:ea typeface="MS PGothic" pitchFamily="34" charset="-128"/>
              </a:defRPr>
            </a:lvl1pPr>
            <a:lvl2pPr marL="742950" indent="-285750">
              <a:defRPr sz="3900" b="1">
                <a:solidFill>
                  <a:srgbClr val="000066"/>
                </a:solidFill>
                <a:latin typeface="Arial" pitchFamily="34" charset="0"/>
                <a:ea typeface="MS PGothic" pitchFamily="34" charset="-128"/>
              </a:defRPr>
            </a:lvl2pPr>
            <a:lvl3pPr marL="1143000" indent="-228600">
              <a:defRPr sz="3900" b="1">
                <a:solidFill>
                  <a:srgbClr val="000066"/>
                </a:solidFill>
                <a:latin typeface="Arial" pitchFamily="34" charset="0"/>
                <a:ea typeface="MS PGothic" pitchFamily="34" charset="-128"/>
              </a:defRPr>
            </a:lvl3pPr>
            <a:lvl4pPr marL="1600200" indent="-228600">
              <a:defRPr sz="3900" b="1">
                <a:solidFill>
                  <a:srgbClr val="000066"/>
                </a:solidFill>
                <a:latin typeface="Arial" pitchFamily="34" charset="0"/>
                <a:ea typeface="MS PGothic" pitchFamily="34" charset="-128"/>
              </a:defRPr>
            </a:lvl4pPr>
            <a:lvl5pPr marL="2057400" indent="-228600">
              <a:defRPr sz="3900" b="1">
                <a:solidFill>
                  <a:srgbClr val="000066"/>
                </a:solidFill>
                <a:latin typeface="Arial" pitchFamily="34" charset="0"/>
                <a:ea typeface="MS PGothic" pitchFamily="34" charset="-128"/>
              </a:defRPr>
            </a:lvl5pPr>
            <a:lvl6pPr marL="2514600" indent="-228600" eaLnBrk="0" fontAlgn="base" hangingPunct="0">
              <a:spcBef>
                <a:spcPct val="0"/>
              </a:spcBef>
              <a:spcAft>
                <a:spcPct val="0"/>
              </a:spcAft>
              <a:defRPr sz="3900" b="1">
                <a:solidFill>
                  <a:srgbClr val="000066"/>
                </a:solidFill>
                <a:latin typeface="Arial" pitchFamily="34" charset="0"/>
                <a:ea typeface="MS PGothic" pitchFamily="34" charset="-128"/>
              </a:defRPr>
            </a:lvl6pPr>
            <a:lvl7pPr marL="2971800" indent="-228600" eaLnBrk="0" fontAlgn="base" hangingPunct="0">
              <a:spcBef>
                <a:spcPct val="0"/>
              </a:spcBef>
              <a:spcAft>
                <a:spcPct val="0"/>
              </a:spcAft>
              <a:defRPr sz="3900" b="1">
                <a:solidFill>
                  <a:srgbClr val="000066"/>
                </a:solidFill>
                <a:latin typeface="Arial" pitchFamily="34" charset="0"/>
                <a:ea typeface="MS PGothic" pitchFamily="34" charset="-128"/>
              </a:defRPr>
            </a:lvl7pPr>
            <a:lvl8pPr marL="3429000" indent="-228600" eaLnBrk="0" fontAlgn="base" hangingPunct="0">
              <a:spcBef>
                <a:spcPct val="0"/>
              </a:spcBef>
              <a:spcAft>
                <a:spcPct val="0"/>
              </a:spcAft>
              <a:defRPr sz="3900" b="1">
                <a:solidFill>
                  <a:srgbClr val="000066"/>
                </a:solidFill>
                <a:latin typeface="Arial" pitchFamily="34" charset="0"/>
                <a:ea typeface="MS PGothic" pitchFamily="34" charset="-128"/>
              </a:defRPr>
            </a:lvl8pPr>
            <a:lvl9pPr marL="3886200" indent="-228600" eaLnBrk="0" fontAlgn="base" hangingPunct="0">
              <a:spcBef>
                <a:spcPct val="0"/>
              </a:spcBef>
              <a:spcAft>
                <a:spcPct val="0"/>
              </a:spcAft>
              <a:defRPr sz="3900" b="1">
                <a:solidFill>
                  <a:srgbClr val="000066"/>
                </a:solidFill>
                <a:latin typeface="Arial" pitchFamily="34" charset="0"/>
                <a:ea typeface="MS PGothic" pitchFamily="34" charset="-128"/>
              </a:defRPr>
            </a:lvl9pPr>
          </a:lstStyle>
          <a:p>
            <a:pPr algn="ctr"/>
            <a:r>
              <a:rPr lang="es-ES" altLang="en-US" sz="1200" u="sng" dirty="0">
                <a:solidFill>
                  <a:srgbClr val="000000"/>
                </a:solidFill>
              </a:rPr>
              <a:t>Pakistán </a:t>
            </a:r>
          </a:p>
          <a:p>
            <a:pPr algn="ctr"/>
            <a:r>
              <a:rPr lang="es-ES" altLang="en-US" sz="1200" dirty="0">
                <a:solidFill>
                  <a:srgbClr val="000000"/>
                </a:solidFill>
              </a:rPr>
              <a:t>17 horas, 55 minutos de viaje a Honduras</a:t>
            </a:r>
          </a:p>
          <a:p>
            <a:pPr algn="ctr"/>
            <a:r>
              <a:rPr lang="es-ES" altLang="en-US" sz="1200" dirty="0">
                <a:solidFill>
                  <a:srgbClr val="000000"/>
                </a:solidFill>
              </a:rPr>
              <a:t> </a:t>
            </a:r>
            <a:r>
              <a:rPr lang="es-ES" altLang="en-US" sz="1200" dirty="0">
                <a:solidFill>
                  <a:srgbClr val="C00000"/>
                </a:solidFill>
              </a:rPr>
              <a:t> </a:t>
            </a:r>
          </a:p>
          <a:p>
            <a:pPr algn="ctr"/>
            <a:endParaRPr lang="es-ES" altLang="en-US" sz="1200" dirty="0">
              <a:solidFill>
                <a:srgbClr val="000000"/>
              </a:solidFill>
            </a:endParaRPr>
          </a:p>
        </p:txBody>
      </p:sp>
      <p:sp>
        <p:nvSpPr>
          <p:cNvPr id="22534" name="8 CuadroTexto"/>
          <p:cNvSpPr txBox="1">
            <a:spLocks noChangeArrowheads="1"/>
          </p:cNvSpPr>
          <p:nvPr/>
        </p:nvSpPr>
        <p:spPr bwMode="auto">
          <a:xfrm>
            <a:off x="1066801" y="4891088"/>
            <a:ext cx="3162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900" b="1">
                <a:solidFill>
                  <a:srgbClr val="000066"/>
                </a:solidFill>
                <a:latin typeface="Arial" pitchFamily="34" charset="0"/>
                <a:ea typeface="MS PGothic" pitchFamily="34" charset="-128"/>
              </a:defRPr>
            </a:lvl1pPr>
            <a:lvl2pPr marL="742950" indent="-285750">
              <a:defRPr sz="3900" b="1">
                <a:solidFill>
                  <a:srgbClr val="000066"/>
                </a:solidFill>
                <a:latin typeface="Arial" pitchFamily="34" charset="0"/>
                <a:ea typeface="MS PGothic" pitchFamily="34" charset="-128"/>
              </a:defRPr>
            </a:lvl2pPr>
            <a:lvl3pPr marL="1143000" indent="-228600">
              <a:defRPr sz="3900" b="1">
                <a:solidFill>
                  <a:srgbClr val="000066"/>
                </a:solidFill>
                <a:latin typeface="Arial" pitchFamily="34" charset="0"/>
                <a:ea typeface="MS PGothic" pitchFamily="34" charset="-128"/>
              </a:defRPr>
            </a:lvl3pPr>
            <a:lvl4pPr marL="1600200" indent="-228600">
              <a:defRPr sz="3900" b="1">
                <a:solidFill>
                  <a:srgbClr val="000066"/>
                </a:solidFill>
                <a:latin typeface="Arial" pitchFamily="34" charset="0"/>
                <a:ea typeface="MS PGothic" pitchFamily="34" charset="-128"/>
              </a:defRPr>
            </a:lvl4pPr>
            <a:lvl5pPr marL="2057400" indent="-228600">
              <a:defRPr sz="3900" b="1">
                <a:solidFill>
                  <a:srgbClr val="000066"/>
                </a:solidFill>
                <a:latin typeface="Arial" pitchFamily="34" charset="0"/>
                <a:ea typeface="MS PGothic" pitchFamily="34" charset="-128"/>
              </a:defRPr>
            </a:lvl5pPr>
            <a:lvl6pPr marL="2514600" indent="-228600" eaLnBrk="0" fontAlgn="base" hangingPunct="0">
              <a:spcBef>
                <a:spcPct val="0"/>
              </a:spcBef>
              <a:spcAft>
                <a:spcPct val="0"/>
              </a:spcAft>
              <a:defRPr sz="3900" b="1">
                <a:solidFill>
                  <a:srgbClr val="000066"/>
                </a:solidFill>
                <a:latin typeface="Arial" pitchFamily="34" charset="0"/>
                <a:ea typeface="MS PGothic" pitchFamily="34" charset="-128"/>
              </a:defRPr>
            </a:lvl6pPr>
            <a:lvl7pPr marL="2971800" indent="-228600" eaLnBrk="0" fontAlgn="base" hangingPunct="0">
              <a:spcBef>
                <a:spcPct val="0"/>
              </a:spcBef>
              <a:spcAft>
                <a:spcPct val="0"/>
              </a:spcAft>
              <a:defRPr sz="3900" b="1">
                <a:solidFill>
                  <a:srgbClr val="000066"/>
                </a:solidFill>
                <a:latin typeface="Arial" pitchFamily="34" charset="0"/>
                <a:ea typeface="MS PGothic" pitchFamily="34" charset="-128"/>
              </a:defRPr>
            </a:lvl7pPr>
            <a:lvl8pPr marL="3429000" indent="-228600" eaLnBrk="0" fontAlgn="base" hangingPunct="0">
              <a:spcBef>
                <a:spcPct val="0"/>
              </a:spcBef>
              <a:spcAft>
                <a:spcPct val="0"/>
              </a:spcAft>
              <a:defRPr sz="3900" b="1">
                <a:solidFill>
                  <a:srgbClr val="000066"/>
                </a:solidFill>
                <a:latin typeface="Arial" pitchFamily="34" charset="0"/>
                <a:ea typeface="MS PGothic" pitchFamily="34" charset="-128"/>
              </a:defRPr>
            </a:lvl8pPr>
            <a:lvl9pPr marL="3886200" indent="-228600" eaLnBrk="0" fontAlgn="base" hangingPunct="0">
              <a:spcBef>
                <a:spcPct val="0"/>
              </a:spcBef>
              <a:spcAft>
                <a:spcPct val="0"/>
              </a:spcAft>
              <a:defRPr sz="3900" b="1">
                <a:solidFill>
                  <a:srgbClr val="000066"/>
                </a:solidFill>
                <a:latin typeface="Arial" pitchFamily="34" charset="0"/>
                <a:ea typeface="MS PGothic" pitchFamily="34" charset="-128"/>
              </a:defRPr>
            </a:lvl9pPr>
          </a:lstStyle>
          <a:p>
            <a:pPr algn="ctr"/>
            <a:r>
              <a:rPr lang="es-ES" altLang="en-US" sz="1200" u="sng" dirty="0">
                <a:solidFill>
                  <a:srgbClr val="000000"/>
                </a:solidFill>
              </a:rPr>
              <a:t>Siria</a:t>
            </a:r>
          </a:p>
          <a:p>
            <a:pPr algn="ctr"/>
            <a:r>
              <a:rPr lang="es-ES" altLang="en-US" sz="1200" dirty="0">
                <a:solidFill>
                  <a:srgbClr val="000000"/>
                </a:solidFill>
              </a:rPr>
              <a:t>17 horas, 8 minutos de viaje a Sto. Domingo</a:t>
            </a:r>
          </a:p>
          <a:p>
            <a:pPr algn="ctr"/>
            <a:endParaRPr lang="es-ES" altLang="en-US" sz="1200" dirty="0">
              <a:solidFill>
                <a:srgbClr val="C00000"/>
              </a:solidFill>
            </a:endParaRPr>
          </a:p>
          <a:p>
            <a:pPr algn="ctr"/>
            <a:endParaRPr lang="es-ES" altLang="en-US" sz="1200" dirty="0">
              <a:solidFill>
                <a:srgbClr val="000000"/>
              </a:solidFill>
            </a:endParaRPr>
          </a:p>
        </p:txBody>
      </p:sp>
      <p:sp>
        <p:nvSpPr>
          <p:cNvPr id="22535" name="8 CuadroTexto"/>
          <p:cNvSpPr txBox="1">
            <a:spLocks noChangeArrowheads="1"/>
          </p:cNvSpPr>
          <p:nvPr/>
        </p:nvSpPr>
        <p:spPr bwMode="auto">
          <a:xfrm>
            <a:off x="1043518" y="3657600"/>
            <a:ext cx="318558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900" b="1">
                <a:solidFill>
                  <a:srgbClr val="000066"/>
                </a:solidFill>
                <a:latin typeface="Arial" pitchFamily="34" charset="0"/>
                <a:ea typeface="MS PGothic" pitchFamily="34" charset="-128"/>
              </a:defRPr>
            </a:lvl1pPr>
            <a:lvl2pPr marL="742950" indent="-285750">
              <a:defRPr sz="3900" b="1">
                <a:solidFill>
                  <a:srgbClr val="000066"/>
                </a:solidFill>
                <a:latin typeface="Arial" pitchFamily="34" charset="0"/>
                <a:ea typeface="MS PGothic" pitchFamily="34" charset="-128"/>
              </a:defRPr>
            </a:lvl2pPr>
            <a:lvl3pPr marL="1143000" indent="-228600">
              <a:defRPr sz="3900" b="1">
                <a:solidFill>
                  <a:srgbClr val="000066"/>
                </a:solidFill>
                <a:latin typeface="Arial" pitchFamily="34" charset="0"/>
                <a:ea typeface="MS PGothic" pitchFamily="34" charset="-128"/>
              </a:defRPr>
            </a:lvl3pPr>
            <a:lvl4pPr marL="1600200" indent="-228600">
              <a:defRPr sz="3900" b="1">
                <a:solidFill>
                  <a:srgbClr val="000066"/>
                </a:solidFill>
                <a:latin typeface="Arial" pitchFamily="34" charset="0"/>
                <a:ea typeface="MS PGothic" pitchFamily="34" charset="-128"/>
              </a:defRPr>
            </a:lvl4pPr>
            <a:lvl5pPr marL="2057400" indent="-228600">
              <a:defRPr sz="3900" b="1">
                <a:solidFill>
                  <a:srgbClr val="000066"/>
                </a:solidFill>
                <a:latin typeface="Arial" pitchFamily="34" charset="0"/>
                <a:ea typeface="MS PGothic" pitchFamily="34" charset="-128"/>
              </a:defRPr>
            </a:lvl5pPr>
            <a:lvl6pPr marL="2514600" indent="-228600" eaLnBrk="0" fontAlgn="base" hangingPunct="0">
              <a:spcBef>
                <a:spcPct val="0"/>
              </a:spcBef>
              <a:spcAft>
                <a:spcPct val="0"/>
              </a:spcAft>
              <a:defRPr sz="3900" b="1">
                <a:solidFill>
                  <a:srgbClr val="000066"/>
                </a:solidFill>
                <a:latin typeface="Arial" pitchFamily="34" charset="0"/>
                <a:ea typeface="MS PGothic" pitchFamily="34" charset="-128"/>
              </a:defRPr>
            </a:lvl6pPr>
            <a:lvl7pPr marL="2971800" indent="-228600" eaLnBrk="0" fontAlgn="base" hangingPunct="0">
              <a:spcBef>
                <a:spcPct val="0"/>
              </a:spcBef>
              <a:spcAft>
                <a:spcPct val="0"/>
              </a:spcAft>
              <a:defRPr sz="3900" b="1">
                <a:solidFill>
                  <a:srgbClr val="000066"/>
                </a:solidFill>
                <a:latin typeface="Arial" pitchFamily="34" charset="0"/>
                <a:ea typeface="MS PGothic" pitchFamily="34" charset="-128"/>
              </a:defRPr>
            </a:lvl7pPr>
            <a:lvl8pPr marL="3429000" indent="-228600" eaLnBrk="0" fontAlgn="base" hangingPunct="0">
              <a:spcBef>
                <a:spcPct val="0"/>
              </a:spcBef>
              <a:spcAft>
                <a:spcPct val="0"/>
              </a:spcAft>
              <a:defRPr sz="3900" b="1">
                <a:solidFill>
                  <a:srgbClr val="000066"/>
                </a:solidFill>
                <a:latin typeface="Arial" pitchFamily="34" charset="0"/>
                <a:ea typeface="MS PGothic" pitchFamily="34" charset="-128"/>
              </a:defRPr>
            </a:lvl8pPr>
            <a:lvl9pPr marL="3886200" indent="-228600" eaLnBrk="0" fontAlgn="base" hangingPunct="0">
              <a:spcBef>
                <a:spcPct val="0"/>
              </a:spcBef>
              <a:spcAft>
                <a:spcPct val="0"/>
              </a:spcAft>
              <a:defRPr sz="3900" b="1">
                <a:solidFill>
                  <a:srgbClr val="000066"/>
                </a:solidFill>
                <a:latin typeface="Arial" pitchFamily="34" charset="0"/>
                <a:ea typeface="MS PGothic" pitchFamily="34" charset="-128"/>
              </a:defRPr>
            </a:lvl9pPr>
          </a:lstStyle>
          <a:p>
            <a:pPr algn="ctr"/>
            <a:r>
              <a:rPr lang="es-ES" altLang="en-US" sz="1200" u="sng" dirty="0">
                <a:solidFill>
                  <a:srgbClr val="000000"/>
                </a:solidFill>
              </a:rPr>
              <a:t>Republica Democrática</a:t>
            </a:r>
          </a:p>
          <a:p>
            <a:pPr algn="ctr"/>
            <a:r>
              <a:rPr lang="es-ES" altLang="en-US" sz="1200" u="sng" dirty="0">
                <a:solidFill>
                  <a:srgbClr val="000000"/>
                </a:solidFill>
              </a:rPr>
              <a:t> del Congo</a:t>
            </a:r>
          </a:p>
          <a:p>
            <a:pPr algn="ctr"/>
            <a:r>
              <a:rPr lang="es-ES" altLang="en-US" sz="1200" dirty="0">
                <a:solidFill>
                  <a:srgbClr val="000000"/>
                </a:solidFill>
              </a:rPr>
              <a:t>15 horas, 4 minutos de viaje a Sto. Domingo</a:t>
            </a:r>
          </a:p>
          <a:p>
            <a:pPr algn="ctr"/>
            <a:r>
              <a:rPr lang="es-ES" altLang="en-US" sz="1200" dirty="0">
                <a:solidFill>
                  <a:srgbClr val="000000"/>
                </a:solidFill>
              </a:rPr>
              <a:t> </a:t>
            </a:r>
            <a:endParaRPr lang="es-ES" altLang="en-US" sz="1200" dirty="0">
              <a:solidFill>
                <a:srgbClr val="C00000"/>
              </a:solidFill>
            </a:endParaRPr>
          </a:p>
          <a:p>
            <a:pPr algn="ctr"/>
            <a:endParaRPr lang="es-ES" altLang="en-US" sz="1200" dirty="0">
              <a:solidFill>
                <a:srgbClr val="000000"/>
              </a:solidFill>
            </a:endParaRPr>
          </a:p>
        </p:txBody>
      </p:sp>
      <p:pic>
        <p:nvPicPr>
          <p:cNvPr id="9" name="Picture 2" descr="Image result for world map"/>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0558" t="23109" r="31319"/>
          <a:stretch/>
        </p:blipFill>
        <p:spPr bwMode="auto">
          <a:xfrm>
            <a:off x="4316957" y="1387474"/>
            <a:ext cx="7135131" cy="5021838"/>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p:cNvCxnSpPr/>
          <p:nvPr/>
        </p:nvCxnSpPr>
        <p:spPr>
          <a:xfrm flipH="1">
            <a:off x="6330951" y="3754438"/>
            <a:ext cx="4470400" cy="46355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flipH="1">
            <a:off x="6288618" y="3916363"/>
            <a:ext cx="4512733" cy="27305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27" name="Straight Connector 26"/>
          <p:cNvCxnSpPr/>
          <p:nvPr/>
        </p:nvCxnSpPr>
        <p:spPr>
          <a:xfrm flipH="1" flipV="1">
            <a:off x="6307668" y="4217989"/>
            <a:ext cx="3052233" cy="517525"/>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31" name="Straight Connector 30"/>
          <p:cNvCxnSpPr/>
          <p:nvPr/>
        </p:nvCxnSpPr>
        <p:spPr>
          <a:xfrm>
            <a:off x="6352118" y="4192589"/>
            <a:ext cx="2527300" cy="187325"/>
          </a:xfrm>
          <a:prstGeom prst="line">
            <a:avLst/>
          </a:prstGeom>
        </p:spPr>
        <p:style>
          <a:lnRef idx="2">
            <a:schemeClr val="accent2"/>
          </a:lnRef>
          <a:fillRef idx="0">
            <a:schemeClr val="accent2"/>
          </a:fillRef>
          <a:effectRef idx="1">
            <a:schemeClr val="accent2"/>
          </a:effectRef>
          <a:fontRef idx="minor">
            <a:schemeClr val="tx1"/>
          </a:fontRef>
        </p:style>
      </p:cxnSp>
      <p:sp>
        <p:nvSpPr>
          <p:cNvPr id="22541" name="AutoShape 4" descr="Image result for airplane clipart"/>
          <p:cNvSpPr>
            <a:spLocks noChangeAspect="1" noChangeArrowheads="1"/>
          </p:cNvSpPr>
          <p:nvPr/>
        </p:nvSpPr>
        <p:spPr bwMode="auto">
          <a:xfrm>
            <a:off x="207433" y="-144463"/>
            <a:ext cx="4064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900" b="1">
                <a:solidFill>
                  <a:srgbClr val="000066"/>
                </a:solidFill>
                <a:latin typeface="Arial" pitchFamily="34" charset="0"/>
                <a:ea typeface="MS PGothic" pitchFamily="34" charset="-128"/>
              </a:defRPr>
            </a:lvl1pPr>
            <a:lvl2pPr marL="742950" indent="-285750">
              <a:defRPr sz="3900" b="1">
                <a:solidFill>
                  <a:srgbClr val="000066"/>
                </a:solidFill>
                <a:latin typeface="Arial" pitchFamily="34" charset="0"/>
                <a:ea typeface="MS PGothic" pitchFamily="34" charset="-128"/>
              </a:defRPr>
            </a:lvl2pPr>
            <a:lvl3pPr marL="1143000" indent="-228600">
              <a:defRPr sz="3900" b="1">
                <a:solidFill>
                  <a:srgbClr val="000066"/>
                </a:solidFill>
                <a:latin typeface="Arial" pitchFamily="34" charset="0"/>
                <a:ea typeface="MS PGothic" pitchFamily="34" charset="-128"/>
              </a:defRPr>
            </a:lvl3pPr>
            <a:lvl4pPr marL="1600200" indent="-228600">
              <a:defRPr sz="3900" b="1">
                <a:solidFill>
                  <a:srgbClr val="000066"/>
                </a:solidFill>
                <a:latin typeface="Arial" pitchFamily="34" charset="0"/>
                <a:ea typeface="MS PGothic" pitchFamily="34" charset="-128"/>
              </a:defRPr>
            </a:lvl4pPr>
            <a:lvl5pPr marL="2057400" indent="-228600">
              <a:defRPr sz="3900" b="1">
                <a:solidFill>
                  <a:srgbClr val="000066"/>
                </a:solidFill>
                <a:latin typeface="Arial" pitchFamily="34" charset="0"/>
                <a:ea typeface="MS PGothic" pitchFamily="34" charset="-128"/>
              </a:defRPr>
            </a:lvl5pPr>
            <a:lvl6pPr marL="2514600" indent="-228600" eaLnBrk="0" fontAlgn="base" hangingPunct="0">
              <a:spcBef>
                <a:spcPct val="0"/>
              </a:spcBef>
              <a:spcAft>
                <a:spcPct val="0"/>
              </a:spcAft>
              <a:defRPr sz="3900" b="1">
                <a:solidFill>
                  <a:srgbClr val="000066"/>
                </a:solidFill>
                <a:latin typeface="Arial" pitchFamily="34" charset="0"/>
                <a:ea typeface="MS PGothic" pitchFamily="34" charset="-128"/>
              </a:defRPr>
            </a:lvl6pPr>
            <a:lvl7pPr marL="2971800" indent="-228600" eaLnBrk="0" fontAlgn="base" hangingPunct="0">
              <a:spcBef>
                <a:spcPct val="0"/>
              </a:spcBef>
              <a:spcAft>
                <a:spcPct val="0"/>
              </a:spcAft>
              <a:defRPr sz="3900" b="1">
                <a:solidFill>
                  <a:srgbClr val="000066"/>
                </a:solidFill>
                <a:latin typeface="Arial" pitchFamily="34" charset="0"/>
                <a:ea typeface="MS PGothic" pitchFamily="34" charset="-128"/>
              </a:defRPr>
            </a:lvl7pPr>
            <a:lvl8pPr marL="3429000" indent="-228600" eaLnBrk="0" fontAlgn="base" hangingPunct="0">
              <a:spcBef>
                <a:spcPct val="0"/>
              </a:spcBef>
              <a:spcAft>
                <a:spcPct val="0"/>
              </a:spcAft>
              <a:defRPr sz="3900" b="1">
                <a:solidFill>
                  <a:srgbClr val="000066"/>
                </a:solidFill>
                <a:latin typeface="Arial" pitchFamily="34" charset="0"/>
                <a:ea typeface="MS PGothic" pitchFamily="34" charset="-128"/>
              </a:defRPr>
            </a:lvl8pPr>
            <a:lvl9pPr marL="3886200" indent="-228600" eaLnBrk="0" fontAlgn="base" hangingPunct="0">
              <a:spcBef>
                <a:spcPct val="0"/>
              </a:spcBef>
              <a:spcAft>
                <a:spcPct val="0"/>
              </a:spcAft>
              <a:defRPr sz="3900" b="1">
                <a:solidFill>
                  <a:srgbClr val="000066"/>
                </a:solidFill>
                <a:latin typeface="Arial" pitchFamily="34" charset="0"/>
                <a:ea typeface="MS PGothic" pitchFamily="34" charset="-128"/>
              </a:defRPr>
            </a:lvl9pPr>
          </a:lstStyle>
          <a:p>
            <a:endParaRPr lang="en-US" altLang="en-US"/>
          </a:p>
        </p:txBody>
      </p:sp>
      <p:pic>
        <p:nvPicPr>
          <p:cNvPr id="16391" name="Picture 7" descr="Image result for airplane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691789" flipH="1">
            <a:off x="8899883" y="4010196"/>
            <a:ext cx="1199052" cy="395687"/>
          </a:xfrm>
          <a:prstGeom prst="rect">
            <a:avLst/>
          </a:prstGeom>
          <a:noFill/>
          <a:scene3d>
            <a:camera prst="orthographicFront">
              <a:rot lat="0" lon="20399994" rev="0"/>
            </a:camera>
            <a:lightRig rig="threePt" dir="t"/>
          </a:scene3d>
          <a:extLst>
            <a:ext uri="{909E8E84-426E-40DD-AFC4-6F175D3DCCD1}">
              <a14:hiddenFill xmlns:a14="http://schemas.microsoft.com/office/drawing/2010/main">
                <a:solidFill>
                  <a:srgbClr val="FFFFFF"/>
                </a:solidFill>
              </a14:hiddenFill>
            </a:ext>
          </a:extLst>
        </p:spPr>
      </p:pic>
      <p:pic>
        <p:nvPicPr>
          <p:cNvPr id="41" name="Picture 7" descr="Image result for airplane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01191" flipH="1">
            <a:off x="9155401" y="4387367"/>
            <a:ext cx="1199052" cy="395687"/>
          </a:xfrm>
          <a:prstGeom prst="rect">
            <a:avLst/>
          </a:prstGeom>
          <a:noFill/>
          <a:scene3d>
            <a:camera prst="orthographicFront">
              <a:rot lat="0" lon="20399994" rev="0"/>
            </a:camera>
            <a:lightRig rig="threePt" dir="t"/>
          </a:scene3d>
          <a:extLst>
            <a:ext uri="{909E8E84-426E-40DD-AFC4-6F175D3DCCD1}">
              <a14:hiddenFill xmlns:a14="http://schemas.microsoft.com/office/drawing/2010/main">
                <a:solidFill>
                  <a:srgbClr val="FFFFFF"/>
                </a:solidFill>
              </a14:hiddenFill>
            </a:ext>
          </a:extLst>
        </p:spPr>
      </p:pic>
      <p:pic>
        <p:nvPicPr>
          <p:cNvPr id="42" name="Picture 7" descr="Image result for airplane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27000" flipH="1">
            <a:off x="10852562" y="3670145"/>
            <a:ext cx="1199052" cy="395687"/>
          </a:xfrm>
          <a:prstGeom prst="rect">
            <a:avLst/>
          </a:prstGeom>
          <a:noFill/>
          <a:scene3d>
            <a:camera prst="orthographicFront">
              <a:rot lat="0" lon="20399994" rev="0"/>
            </a:camera>
            <a:lightRig rig="threePt" dir="t"/>
          </a:scene3d>
          <a:extLst>
            <a:ext uri="{909E8E84-426E-40DD-AFC4-6F175D3DCCD1}">
              <a14:hiddenFill xmlns:a14="http://schemas.microsoft.com/office/drawing/2010/main">
                <a:solidFill>
                  <a:srgbClr val="FFFFFF"/>
                </a:solidFill>
              </a14:hiddenFill>
            </a:ext>
          </a:extLst>
        </p:spPr>
      </p:pic>
      <p:pic>
        <p:nvPicPr>
          <p:cNvPr id="43" name="Picture 7" descr="Image result for airplane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790842" flipH="1">
            <a:off x="9179754" y="3271314"/>
            <a:ext cx="1199052" cy="395687"/>
          </a:xfrm>
          <a:prstGeom prst="rect">
            <a:avLst/>
          </a:prstGeom>
          <a:noFill/>
          <a:scene3d>
            <a:camera prst="orthographicFront">
              <a:rot lat="0" lon="20399994" rev="0"/>
            </a:camera>
            <a:lightRig rig="threePt" dir="t"/>
          </a:scene3d>
          <a:extLst>
            <a:ext uri="{909E8E84-426E-40DD-AFC4-6F175D3DCCD1}">
              <a14:hiddenFill xmlns:a14="http://schemas.microsoft.com/office/drawing/2010/main">
                <a:solidFill>
                  <a:srgbClr val="FFFFFF"/>
                </a:solidFill>
              </a14:hiddenFill>
            </a:ext>
          </a:extLst>
        </p:spPr>
      </p:pic>
      <p:pic>
        <p:nvPicPr>
          <p:cNvPr id="22546"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146796" flipH="1">
            <a:off x="264584" y="1622426"/>
            <a:ext cx="751416"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47"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146796" flipH="1">
            <a:off x="150284" y="2781301"/>
            <a:ext cx="751416"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48"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146796" flipH="1">
            <a:off x="239185" y="3857626"/>
            <a:ext cx="749300"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49"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146796" flipH="1">
            <a:off x="239185" y="5207001"/>
            <a:ext cx="749300"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2" name="Straight Connector 31"/>
          <p:cNvCxnSpPr/>
          <p:nvPr/>
        </p:nvCxnSpPr>
        <p:spPr>
          <a:xfrm flipH="1">
            <a:off x="5712885" y="3743326"/>
            <a:ext cx="4127500" cy="538163"/>
          </a:xfrm>
          <a:prstGeom prst="line">
            <a:avLst/>
          </a:prstGeom>
          <a:ln/>
        </p:spPr>
        <p:style>
          <a:lnRef idx="2">
            <a:schemeClr val="accent2"/>
          </a:lnRef>
          <a:fillRef idx="0">
            <a:schemeClr val="accent2"/>
          </a:fillRef>
          <a:effectRef idx="1">
            <a:schemeClr val="accent2"/>
          </a:effectRef>
          <a:fontRef idx="minor">
            <a:schemeClr val="tx1"/>
          </a:fontRef>
        </p:style>
      </p:cxnSp>
      <p:pic>
        <p:nvPicPr>
          <p:cNvPr id="33" name="Picture 7" descr="Image result for airplane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27000" flipH="1">
            <a:off x="10494548" y="3391433"/>
            <a:ext cx="1066011" cy="351783"/>
          </a:xfrm>
          <a:prstGeom prst="rect">
            <a:avLst/>
          </a:prstGeom>
          <a:noFill/>
          <a:scene3d>
            <a:camera prst="orthographicFront">
              <a:rot lat="0" lon="20399994"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325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s-HN" dirty="0" smtClean="0"/>
              <a:t>Sarampión: Cadena epidemiológica.</a:t>
            </a:r>
            <a:endParaRPr lang="es-HN"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5920" y="1690688"/>
            <a:ext cx="8306874" cy="4929053"/>
          </a:xfrm>
          <a:prstGeom prst="rect">
            <a:avLst/>
          </a:prstGeom>
        </p:spPr>
      </p:pic>
    </p:spTree>
    <p:extLst>
      <p:ext uri="{BB962C8B-B14F-4D97-AF65-F5344CB8AC3E}">
        <p14:creationId xmlns:p14="http://schemas.microsoft.com/office/powerpoint/2010/main" val="1598494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06852"/>
          </a:xfrm>
        </p:spPr>
        <p:style>
          <a:lnRef idx="3">
            <a:schemeClr val="lt1"/>
          </a:lnRef>
          <a:fillRef idx="1">
            <a:schemeClr val="accent2"/>
          </a:fillRef>
          <a:effectRef idx="1">
            <a:schemeClr val="accent2"/>
          </a:effectRef>
          <a:fontRef idx="minor">
            <a:schemeClr val="lt1"/>
          </a:fontRef>
        </p:style>
        <p:txBody>
          <a:bodyPr>
            <a:normAutofit/>
          </a:bodyPr>
          <a:lstStyle/>
          <a:p>
            <a:r>
              <a:rPr lang="es-HN" sz="4000" b="1" dirty="0" smtClean="0"/>
              <a:t>El Sarampión</a:t>
            </a:r>
            <a:endParaRPr lang="es-HN" sz="4000" b="1" dirty="0"/>
          </a:p>
        </p:txBody>
      </p:sp>
      <p:sp>
        <p:nvSpPr>
          <p:cNvPr id="3" name="Marcador de contenido 2"/>
          <p:cNvSpPr>
            <a:spLocks noGrp="1"/>
          </p:cNvSpPr>
          <p:nvPr>
            <p:ph idx="1"/>
          </p:nvPr>
        </p:nvSpPr>
        <p:spPr>
          <a:xfrm>
            <a:off x="838200" y="1352282"/>
            <a:ext cx="6219423" cy="5126895"/>
          </a:xfrm>
        </p:spPr>
        <p:txBody>
          <a:bodyPr>
            <a:normAutofit fontScale="85000" lnSpcReduction="20000"/>
          </a:bodyPr>
          <a:lstStyle/>
          <a:p>
            <a:pPr marL="0" indent="0">
              <a:buNone/>
            </a:pPr>
            <a:r>
              <a:rPr lang="es-HN" b="1" dirty="0" smtClean="0"/>
              <a:t>Enfermedad potencialmente grave, transmisible y extremadamente contagiosa. </a:t>
            </a:r>
          </a:p>
          <a:p>
            <a:pPr marL="0" indent="0" algn="just">
              <a:buNone/>
            </a:pPr>
            <a:endParaRPr lang="es-HN" dirty="0" smtClean="0"/>
          </a:p>
          <a:p>
            <a:pPr marL="0" indent="0" algn="just">
              <a:buNone/>
            </a:pPr>
            <a:r>
              <a:rPr lang="es-HN" dirty="0" smtClean="0"/>
              <a:t>Las manifestaciones clínicas son: </a:t>
            </a:r>
          </a:p>
          <a:p>
            <a:pPr algn="just"/>
            <a:r>
              <a:rPr lang="es-HN" i="1" dirty="0" smtClean="0"/>
              <a:t>Fiebre </a:t>
            </a:r>
          </a:p>
          <a:p>
            <a:pPr algn="just"/>
            <a:r>
              <a:rPr lang="es-HN" i="1" dirty="0" smtClean="0"/>
              <a:t>Conjuntivitis</a:t>
            </a:r>
          </a:p>
          <a:p>
            <a:pPr algn="just"/>
            <a:r>
              <a:rPr lang="es-HN" i="1" dirty="0" smtClean="0"/>
              <a:t>Coriza</a:t>
            </a:r>
          </a:p>
          <a:p>
            <a:pPr algn="just"/>
            <a:r>
              <a:rPr lang="es-HN" i="1" dirty="0"/>
              <a:t>T</a:t>
            </a:r>
            <a:r>
              <a:rPr lang="es-HN" i="1" dirty="0" smtClean="0"/>
              <a:t>os (triple catarro) </a:t>
            </a:r>
          </a:p>
          <a:p>
            <a:pPr algn="just"/>
            <a:r>
              <a:rPr lang="es-HN" i="1" dirty="0"/>
              <a:t>E</a:t>
            </a:r>
            <a:r>
              <a:rPr lang="es-HN" i="1" dirty="0" smtClean="0"/>
              <a:t>xantema, enantema (manchas de Koplik) </a:t>
            </a:r>
          </a:p>
          <a:p>
            <a:pPr algn="just"/>
            <a:r>
              <a:rPr lang="es-HN" i="1" dirty="0" smtClean="0"/>
              <a:t> </a:t>
            </a:r>
            <a:r>
              <a:rPr lang="es-HN" i="1" dirty="0"/>
              <a:t>E</a:t>
            </a:r>
            <a:r>
              <a:rPr lang="es-HN" i="1" dirty="0" smtClean="0"/>
              <a:t>rupción generalizada centrífuga, con espacios de piel sana que comienza en la cara, en la zona </a:t>
            </a:r>
            <a:r>
              <a:rPr lang="es-HN" i="1" dirty="0" err="1" smtClean="0"/>
              <a:t>retroauricular</a:t>
            </a:r>
            <a:r>
              <a:rPr lang="es-HN" i="1" dirty="0" smtClean="0"/>
              <a:t> y desciende al tronco y por último, a los miembros</a:t>
            </a:r>
            <a:r>
              <a:rPr lang="es-HN" dirty="0" smtClean="0"/>
              <a:t>. </a:t>
            </a:r>
          </a:p>
          <a:p>
            <a:pPr algn="just"/>
            <a:r>
              <a:rPr lang="es-HN" dirty="0" smtClean="0"/>
              <a:t>Luego de cinco a siete días se observa una descamación furfurácea ( </a:t>
            </a:r>
            <a:r>
              <a:rPr lang="es-HN" i="1" dirty="0" smtClean="0"/>
              <a:t>en laminillas</a:t>
            </a:r>
            <a:r>
              <a:rPr lang="es-HN" dirty="0" smtClean="0"/>
              <a:t>). </a:t>
            </a:r>
          </a:p>
        </p:txBody>
      </p:sp>
      <p:sp>
        <p:nvSpPr>
          <p:cNvPr id="4" name="Rectángulo redondeado 3"/>
          <p:cNvSpPr/>
          <p:nvPr/>
        </p:nvSpPr>
        <p:spPr>
          <a:xfrm>
            <a:off x="7607136" y="356765"/>
            <a:ext cx="4180115" cy="16197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s-HN" dirty="0" smtClean="0"/>
              <a:t>Las complicaciones pueden ser por el mismo virus o por una sobreinfección bacteriana, e incluyen: diarrea, otitis media, neumonía (es la causa mas común de muerte) y meningoencefalitis</a:t>
            </a:r>
            <a:endParaRPr lang="es-HN" dirty="0"/>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t="13333" b="5540"/>
          <a:stretch/>
        </p:blipFill>
        <p:spPr>
          <a:xfrm>
            <a:off x="7167626" y="2163651"/>
            <a:ext cx="4619625" cy="3928057"/>
          </a:xfrm>
          <a:prstGeom prst="rect">
            <a:avLst/>
          </a:prstGeom>
        </p:spPr>
      </p:pic>
    </p:spTree>
    <p:extLst>
      <p:ext uri="{BB962C8B-B14F-4D97-AF65-F5344CB8AC3E}">
        <p14:creationId xmlns:p14="http://schemas.microsoft.com/office/powerpoint/2010/main" val="191811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1761</Words>
  <Application>Microsoft Office PowerPoint</Application>
  <PresentationFormat>Personalizado</PresentationFormat>
  <Paragraphs>114</Paragraphs>
  <Slides>21</Slides>
  <Notes>1</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EPI ALERTA SARAMPION  2018</vt:lpstr>
      <vt:lpstr>Antecedentes(1)</vt:lpstr>
      <vt:lpstr>Antecedentes: Distribución de casos de sarampión por país, Región de Europa, 2017</vt:lpstr>
      <vt:lpstr>Antecedentes(3) </vt:lpstr>
      <vt:lpstr>Antecedentes(4)</vt:lpstr>
      <vt:lpstr>Situación epidemiológica de la RDC 2018</vt:lpstr>
      <vt:lpstr>Las enfermedades puede viajar por el mundo en &lt;36 horas</vt:lpstr>
      <vt:lpstr>Sarampión: Cadena epidemiológica.</vt:lpstr>
      <vt:lpstr>El Sarampión</vt:lpstr>
      <vt:lpstr>Presentación de PowerPoint</vt:lpstr>
      <vt:lpstr>Definiciones de Caso(1)</vt:lpstr>
      <vt:lpstr>Definiciones de Caso(2)</vt:lpstr>
      <vt:lpstr>Medidas preventivas a realizar de forma inmediata ante alerta epidemiológica.</vt:lpstr>
      <vt:lpstr>Medidas preventivas(2)</vt:lpstr>
      <vt:lpstr>Con relación a los viajeros que se desplazan a países donde se ha documentado circulación del virus </vt:lpstr>
      <vt:lpstr>Establecer las coordinaciones necesarias en nuestra región para:</vt:lpstr>
      <vt:lpstr>Vigilancia epidemiológica</vt:lpstr>
      <vt:lpstr>Presentación de PowerPoint</vt:lpstr>
      <vt:lpstr>Ficha epidemiológica de notificación de caso sospechoso</vt:lpstr>
      <vt:lpstr>Bibliografía</vt:lpstr>
      <vt:lpstr>Presentación de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 ALERTA SARAMPION Enero, 2018</dc:title>
  <dc:creator>Cecilia Ordoñez</dc:creator>
  <cp:lastModifiedBy>coordinacion APG</cp:lastModifiedBy>
  <cp:revision>39</cp:revision>
  <dcterms:created xsi:type="dcterms:W3CDTF">2018-01-28T16:43:45Z</dcterms:created>
  <dcterms:modified xsi:type="dcterms:W3CDTF">2018-03-13T16:23:34Z</dcterms:modified>
</cp:coreProperties>
</file>